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4" r:id="rId2"/>
    <p:sldId id="309" r:id="rId3"/>
    <p:sldId id="310" r:id="rId4"/>
    <p:sldId id="296" r:id="rId5"/>
    <p:sldId id="306" r:id="rId6"/>
    <p:sldId id="298" r:id="rId7"/>
    <p:sldId id="299" r:id="rId8"/>
    <p:sldId id="313" r:id="rId9"/>
    <p:sldId id="302" r:id="rId10"/>
    <p:sldId id="301" r:id="rId11"/>
    <p:sldId id="311" r:id="rId12"/>
    <p:sldId id="312" r:id="rId13"/>
    <p:sldId id="300" r:id="rId14"/>
    <p:sldId id="303" r:id="rId15"/>
    <p:sldId id="307" r:id="rId16"/>
    <p:sldId id="308" r:id="rId17"/>
    <p:sldId id="314" r:id="rId18"/>
    <p:sldId id="315" r:id="rId19"/>
    <p:sldId id="316" r:id="rId20"/>
    <p:sldId id="317" r:id="rId21"/>
    <p:sldId id="318" r:id="rId22"/>
    <p:sldId id="320" r:id="rId23"/>
    <p:sldId id="321" r:id="rId24"/>
    <p:sldId id="328" r:id="rId25"/>
    <p:sldId id="325" r:id="rId26"/>
    <p:sldId id="327" r:id="rId27"/>
    <p:sldId id="322" r:id="rId28"/>
    <p:sldId id="323" r:id="rId29"/>
    <p:sldId id="324" r:id="rId30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0099"/>
    <a:srgbClr val="008000"/>
    <a:srgbClr val="FF0000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8" d="100"/>
          <a:sy n="58" d="100"/>
        </p:scale>
        <p:origin x="1200" y="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B91F096-891A-CE86-E20C-243AA7BA93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12FED0-9332-289A-BDDE-BDC24CDADF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59911FC2-3972-441E-A28E-03D8505AEDD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E070C305-3ED1-5E9B-35FA-994E77FC403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F609BDD-2168-4F2C-83AA-463E994BEE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1F493F1-4C5D-2534-3A8D-649BA10B96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F29567B-5B9A-8A69-FE53-1C3106C24FE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432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C3D041-C95D-1A18-3454-E0209A4D397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709613"/>
            <a:ext cx="4630738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30D19A5D-303B-64B7-8F28-B8593636543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419600"/>
            <a:ext cx="50768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06346BD9-BAD3-C456-4FDD-6D9B7D4B67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29432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1718F811-25F6-D08B-D2E3-446DD7DAF8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40788"/>
            <a:ext cx="29432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1EB45E2-4849-48F2-BC7B-85B2B4E839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D937E93-09FC-683B-292C-6E7F863726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6BE8D23-4FAC-4D81-A122-AE6A725EDABE}" type="slidenum">
              <a:rPr lang="en-US" altLang="zh-CN" sz="1200" smtClean="0"/>
              <a:pPr/>
              <a:t>1</a:t>
            </a:fld>
            <a:endParaRPr lang="en-US" altLang="zh-CN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7174098-7BB6-D9D1-EA29-78E03A76EC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1CF812B-C4C1-207A-44AB-A89784C65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FFABD9D-3F10-2CF3-BD8D-7EACA3BFE4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472382F-CDEE-43B9-A5F8-D7D2194E6343}" type="slidenum">
              <a:rPr lang="en-US" altLang="zh-CN" sz="1200" smtClean="0">
                <a:solidFill>
                  <a:srgbClr val="000000"/>
                </a:solidFill>
              </a:rPr>
              <a:pPr/>
              <a:t>26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73310CD-FDC8-4C09-5814-C0E9D6A753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F776F9D-F060-21A0-8DDE-DCC6E3B27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14E52-9CA8-2AFC-BD3F-0A2596129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FF7079-FDC3-E5AB-1D12-527C0A2C6D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DFA801-03CE-928D-C2CD-4DB22E9B2A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3C49-EF13-47C7-9AFD-4098BC5C8B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533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E5BFD0-958A-D5F0-1C04-2513C085D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631943-D2DD-0535-9CE6-AB3A06E1D0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60A324-08FE-B43D-21C3-022DD04C9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DDA0E-5E41-4FEF-A1FB-B0FB55DC43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021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924EDC-D9BD-D3F8-1998-C87BAB1C9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F0A70A-1131-0011-95D0-2442327D1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B06B83-2A53-39F7-F10D-1F26E8A1B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EAAB5-448F-48E9-A890-28A8F43C9A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123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6FB80D-7968-A453-F081-B695978400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130738-14C3-5EE8-5044-0CA94EC34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4EF6B8-EB46-97DD-6775-EE9BEF39C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547F7-817C-4CD1-8B56-A342B7021F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502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651498-6321-AD4C-509D-FE831A6DE4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79D21B-11EE-44FD-C31F-9AD69F5C9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806E1E-E6C0-C254-A912-965DA0A43F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D699A-1317-4116-AD6C-FA1370D8868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94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7DD3D6-6CBE-B060-A2E3-0A892070C9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770E1-5FE2-6EDB-DE68-A7A1B13A0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B26170-BD99-D71B-459D-9082462C27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505E6-AC88-4D91-8986-6C776C49FF7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775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2DCE5F-C50A-1271-ED0E-6249EF873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45D071-E4CE-8BF6-31D1-22516895C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FDB9DD6-0314-8148-7A01-D4B8CF414A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414C5-FA15-47B2-BA5F-72581DF38E7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490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4D8578-7BA0-E2B5-AEDC-695987A0C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EB3BB9-2E44-073E-8E9A-E0A94BBD6A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16D8F9-6313-326A-FB3D-8124B6703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94C86-1CAD-4DBE-A0C0-1827EE8B229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028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00A634-3FFF-2EC3-C24B-E5AE3B261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755957-69E1-75FA-6AA0-EAD899B23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CFA0C2-5FBC-73B4-DC21-1FF3974F15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D78D-C6D4-4642-A2A1-ABF52C83814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533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90568-1BC1-BF18-673D-09F86D9123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AFD6D1-85BC-AB9E-796C-084EB213C2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6A81-E101-DB9E-0263-847E95D7E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F69B9-3488-4A05-B253-CF17A1D08E8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783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A6A231-709C-1A8C-5A62-D4D3B7017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A2D727-5CC3-E1F0-B780-AED869A0F5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442A47-CD21-D2F2-B3CB-18BFAD3DE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886A-ABB9-4980-A813-EC63BA6C90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993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E85B4F4-0E7E-7948-A033-81B9F1C14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093B7AC-873D-69A5-4345-F4B24C77A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DF3CB9-8B55-FD67-ECDC-325561FB47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3ECBFBA-7C3D-4494-4626-34CBE46096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841E752-073B-AF4D-34B8-5CDEE814B8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33C412D-D075-44BE-B34D-03BF6B2214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MS PGothic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5EEB4145-C575-8D58-0F05-8026BE5CF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>
                <a:ea typeface="宋体" panose="02010600030101010101" pitchFamily="2" charset="-122"/>
              </a:rPr>
              <a:t>LECTURE 11 SLIDES</a:t>
            </a:r>
            <a:br>
              <a:rPr lang="en-US" altLang="zh-CN" sz="4000" b="1">
                <a:ea typeface="宋体" panose="02010600030101010101" pitchFamily="2" charset="-122"/>
              </a:rPr>
            </a:br>
            <a:r>
              <a:rPr lang="en-US" altLang="zh-CN" sz="4000" b="1">
                <a:ea typeface="宋体" panose="02010600030101010101" pitchFamily="2" charset="-122"/>
              </a:rPr>
              <a:t>Strategic Firm Behavior</a:t>
            </a:r>
            <a:br>
              <a:rPr lang="en-US" altLang="zh-CN" sz="4000" b="1">
                <a:ea typeface="宋体" panose="02010600030101010101" pitchFamily="2" charset="-122"/>
              </a:rPr>
            </a:br>
            <a:endParaRPr lang="zh-CN" altLang="en-US" sz="5400" b="1">
              <a:ea typeface="宋体" panose="02010600030101010101" pitchFamily="2" charset="-122"/>
            </a:endParaRP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D076EBDA-4871-9423-FE95-7B8AA3AA38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1714500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/>
              <a:t>Part A: Price Discrimination</a:t>
            </a:r>
          </a:p>
          <a:p>
            <a:pPr marL="0" indent="0">
              <a:buFontTx/>
              <a:buNone/>
            </a:pPr>
            <a:endParaRPr lang="en-US" altLang="en-US" sz="1200" b="1"/>
          </a:p>
          <a:p>
            <a:pPr marL="0" indent="0">
              <a:buFontTx/>
              <a:buNone/>
            </a:pPr>
            <a:r>
              <a:rPr lang="en-US" altLang="en-US" b="1"/>
              <a:t>Part B: Predatory Pricing</a:t>
            </a:r>
          </a:p>
          <a:p>
            <a:pPr marL="0" indent="0">
              <a:buFontTx/>
              <a:buNone/>
            </a:pPr>
            <a:endParaRPr lang="en-US" altLang="en-US" sz="1200" b="1"/>
          </a:p>
          <a:p>
            <a:pPr marL="0" indent="0">
              <a:buFontTx/>
              <a:buNone/>
            </a:pPr>
            <a:r>
              <a:rPr lang="en-US" altLang="en-US" b="1"/>
              <a:t>Part C: Two-Part Tariffs</a:t>
            </a:r>
          </a:p>
          <a:p>
            <a:pPr marL="0" indent="0">
              <a:buFontTx/>
              <a:buNone/>
            </a:pPr>
            <a:endParaRPr lang="en-US" altLang="en-US" sz="1200" b="1"/>
          </a:p>
          <a:p>
            <a:pPr marL="0" indent="0">
              <a:buFontTx/>
              <a:buNone/>
            </a:pPr>
            <a:r>
              <a:rPr lang="en-US" altLang="en-US" b="1"/>
              <a:t>Part D: </a:t>
            </a:r>
            <a:r>
              <a:rPr lang="en-US" altLang="en-US" b="1">
                <a:solidFill>
                  <a:srgbClr val="0070C0"/>
                </a:solidFill>
              </a:rPr>
              <a:t>Application</a:t>
            </a:r>
            <a:r>
              <a:rPr lang="en-US" altLang="en-US" b="1"/>
              <a:t> - Utility Industries</a:t>
            </a:r>
          </a:p>
          <a:p>
            <a:pPr marL="0" indent="0">
              <a:buFontTx/>
              <a:buNone/>
            </a:pPr>
            <a:endParaRPr lang="en-US" altLang="en-US" sz="1200" b="1"/>
          </a:p>
          <a:p>
            <a:pPr marL="0" indent="0">
              <a:buFontTx/>
              <a:buNone/>
            </a:pPr>
            <a:r>
              <a:rPr lang="en-US" altLang="en-US" b="1"/>
              <a:t>Part E: Non-Price Strategies</a:t>
            </a:r>
          </a:p>
        </p:txBody>
      </p:sp>
      <p:sp>
        <p:nvSpPr>
          <p:cNvPr id="4100" name="Rectangle 1">
            <a:extLst>
              <a:ext uri="{FF2B5EF4-FFF2-40B4-BE49-F238E27FC236}">
                <a16:creationId xmlns:a16="http://schemas.microsoft.com/office/drawing/2014/main" id="{F1F8A471-D28A-06D9-2FE1-70688C582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0650"/>
            <a:ext cx="7848600" cy="6172200"/>
          </a:xfrm>
          <a:prstGeom prst="rect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101" name="TextBox 2">
            <a:extLst>
              <a:ext uri="{FF2B5EF4-FFF2-40B4-BE49-F238E27FC236}">
                <a16:creationId xmlns:a16="http://schemas.microsoft.com/office/drawing/2014/main" id="{4E0D9387-77E2-BBFD-F5AC-17C12CB43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953125"/>
            <a:ext cx="457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70C0"/>
                </a:solidFill>
              </a:rPr>
              <a:t>© Anna P. Della Valle</a:t>
            </a:r>
            <a:endParaRPr lang="en-US" altLang="en-US" sz="160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78EE6FC-F612-E355-8C45-2E7A7299E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7625"/>
            <a:ext cx="7772400" cy="1143000"/>
          </a:xfrm>
        </p:spPr>
        <p:txBody>
          <a:bodyPr/>
          <a:lstStyle/>
          <a:p>
            <a:r>
              <a:rPr lang="en-US" altLang="en-US" b="1"/>
              <a:t>Group Price Discrimination</a:t>
            </a:r>
            <a:br>
              <a:rPr lang="en-US" altLang="en-US" b="1"/>
            </a:br>
            <a:r>
              <a:rPr lang="en-US" altLang="en-US" sz="2400" b="1"/>
              <a:t>Charge different prices </a:t>
            </a:r>
            <a:r>
              <a:rPr lang="en-US" altLang="en-US" sz="2400" b="1" i="1"/>
              <a:t>based on group’s demand/elasticity</a:t>
            </a:r>
            <a:endParaRPr lang="en-US" altLang="en-US" b="1" i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4CAB5-6632-4D58-7FCD-522CC545E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41112" r="23334" b="18889"/>
          <a:stretch>
            <a:fillRect/>
          </a:stretch>
        </p:blipFill>
        <p:spPr bwMode="auto">
          <a:xfrm>
            <a:off x="0" y="2133600"/>
            <a:ext cx="8661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 cartoon shows an airplane filled with passengers. In the front row, a man dressed in a shirt and tie talks to a man wearing a sweater. Copyright information reads: Hamilton, Universal Press Syndicate.">
            <a:extLst>
              <a:ext uri="{FF2B5EF4-FFF2-40B4-BE49-F238E27FC236}">
                <a16:creationId xmlns:a16="http://schemas.microsoft.com/office/drawing/2014/main" id="{45EA6702-08B5-C801-A94E-D354A6AAE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01750"/>
            <a:ext cx="475615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597598-A978-C716-0F31-699ACC898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5459413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“Would it bother you to hear how little I paid for this flight?”</a:t>
            </a:r>
          </a:p>
        </p:txBody>
      </p:sp>
      <p:sp>
        <p:nvSpPr>
          <p:cNvPr id="15364" name="Title 6">
            <a:extLst>
              <a:ext uri="{FF2B5EF4-FFF2-40B4-BE49-F238E27FC236}">
                <a16:creationId xmlns:a16="http://schemas.microsoft.com/office/drawing/2014/main" id="{CFE17864-E5A8-B688-956A-45C7BC69A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1143000"/>
          </a:xfrm>
        </p:spPr>
        <p:txBody>
          <a:bodyPr/>
          <a:lstStyle/>
          <a:p>
            <a:r>
              <a:rPr lang="en-US" altLang="en-US" sz="2800" b="1"/>
              <a:t>Example of Price Discrimination based on elasticity: Business Travel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8" name="Picture 10" descr="White and Yellow Cup Noodles">
            <a:extLst>
              <a:ext uri="{FF2B5EF4-FFF2-40B4-BE49-F238E27FC236}">
                <a16:creationId xmlns:a16="http://schemas.microsoft.com/office/drawing/2014/main" id="{4CCA6D96-1AB5-848A-3AE5-720BC5E46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20605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2" name="Picture 14" descr="Woman in Black Shirt Sitting on Black Chair">
            <a:extLst>
              <a:ext uri="{FF2B5EF4-FFF2-40B4-BE49-F238E27FC236}">
                <a16:creationId xmlns:a16="http://schemas.microsoft.com/office/drawing/2014/main" id="{9DC6693C-26D7-3E23-4F7C-BD090272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30325"/>
            <a:ext cx="348932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1">
            <a:extLst>
              <a:ext uri="{FF2B5EF4-FFF2-40B4-BE49-F238E27FC236}">
                <a16:creationId xmlns:a16="http://schemas.microsoft.com/office/drawing/2014/main" id="{4F183CCA-D026-1A98-0565-7CA42A984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2800" b="1"/>
              <a:t>Example of price discrimination based on elasticity: </a:t>
            </a:r>
            <a:br>
              <a:rPr lang="en-US" altLang="en-US" sz="2800" b="1"/>
            </a:br>
            <a:r>
              <a:rPr lang="en-US" altLang="en-US" sz="2800" b="1"/>
              <a:t>Movie theatre matinees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246D-1C38-A3B1-F310-4A5465896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688" y="2017713"/>
            <a:ext cx="2997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Also, popcorn sold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in movie theatres!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DF26A83-0BD7-33C8-05A9-B3CC9AC0C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9296400" cy="1143000"/>
          </a:xfrm>
        </p:spPr>
        <p:txBody>
          <a:bodyPr/>
          <a:lstStyle/>
          <a:p>
            <a:r>
              <a:rPr lang="en-US" altLang="en-US" sz="3600" b="1"/>
              <a:t>Group Price Discrimination </a:t>
            </a:r>
            <a:br>
              <a:rPr lang="en-US" altLang="en-US" sz="3600" b="1"/>
            </a:br>
            <a:r>
              <a:rPr lang="en-US" altLang="en-US" sz="3600" b="1"/>
              <a:t>to Maximize Profits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B3180-795F-113C-E0E8-BF5D0AAACE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Maximize profits by choosing Q1 and Q2 such that:</a:t>
            </a:r>
          </a:p>
          <a:p>
            <a:pPr marL="0" indent="0">
              <a:buFontTx/>
              <a:buNone/>
            </a:pPr>
            <a:r>
              <a:rPr lang="en-US" altLang="en-US"/>
              <a:t>MR(Q1) = MC(Q)   and</a:t>
            </a:r>
          </a:p>
          <a:p>
            <a:pPr marL="0" indent="0">
              <a:buFontTx/>
              <a:buNone/>
            </a:pPr>
            <a:r>
              <a:rPr lang="en-US" altLang="en-US"/>
              <a:t>MR(Q2) = MC(Q)</a:t>
            </a:r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7412" name="Oval 3">
            <a:extLst>
              <a:ext uri="{FF2B5EF4-FFF2-40B4-BE49-F238E27FC236}">
                <a16:creationId xmlns:a16="http://schemas.microsoft.com/office/drawing/2014/main" id="{61EE8299-22EA-4337-B6B2-9DCB28F3F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895600"/>
            <a:ext cx="1600200" cy="1447800"/>
          </a:xfrm>
          <a:prstGeom prst="ellips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478B4-39C9-B283-5361-D33FE79B0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804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Note: MC(Q) is the </a:t>
            </a:r>
            <a:r>
              <a:rPr lang="en-US" altLang="en-US" sz="2800" u="sng"/>
              <a:t>same</a:t>
            </a:r>
            <a:r>
              <a:rPr lang="en-US" altLang="en-US" sz="2800"/>
              <a:t> for both groups of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>
            <a:extLst>
              <a:ext uri="{FF2B5EF4-FFF2-40B4-BE49-F238E27FC236}">
                <a16:creationId xmlns:a16="http://schemas.microsoft.com/office/drawing/2014/main" id="{F1A72F7C-C7F8-62D0-B296-A621B0A84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9050"/>
            <a:ext cx="9067800" cy="1143000"/>
          </a:xfrm>
        </p:spPr>
        <p:txBody>
          <a:bodyPr/>
          <a:lstStyle/>
          <a:p>
            <a:r>
              <a:rPr lang="en-US" altLang="en-US" sz="3600" b="1"/>
              <a:t>Properties of Group Price Discrimination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7B6CE-B5CE-9650-C594-133B61E0E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53911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Equality of marginal revenues across groups at profit max quantities: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ea typeface="ＭＳ Ｐゴシック" pitchFamily="34" charset="-128"/>
              </a:rPr>
              <a:t>    </a:t>
            </a:r>
            <a:r>
              <a:rPr lang="en-US" b="1" dirty="0">
                <a:ea typeface="ＭＳ Ｐゴシック" pitchFamily="34" charset="-128"/>
              </a:rPr>
              <a:t>MR(Q1) = MR(Q2) = MR(Q3)….</a:t>
            </a: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Marginal revenue at profit max quantity for each group = MC(Q):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ea typeface="ＭＳ Ｐゴシック" pitchFamily="34" charset="-128"/>
              </a:rPr>
              <a:t>   </a:t>
            </a:r>
            <a:r>
              <a:rPr lang="en-US" b="1" dirty="0">
                <a:ea typeface="ＭＳ Ｐゴシック" pitchFamily="34" charset="-128"/>
              </a:rPr>
              <a:t>MR(Qi) = MC(Q)     </a:t>
            </a:r>
            <a:r>
              <a:rPr lang="en-US" b="1" dirty="0" err="1">
                <a:ea typeface="ＭＳ Ｐゴシック" pitchFamily="34" charset="-128"/>
              </a:rPr>
              <a:t>i</a:t>
            </a:r>
            <a:r>
              <a:rPr lang="en-US" b="1" dirty="0">
                <a:ea typeface="ＭＳ Ｐゴシック" pitchFamily="34" charset="-128"/>
              </a:rPr>
              <a:t> = 1,2,3…</a:t>
            </a: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Profit maximizing Lerner Index property holds for each group: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ea typeface="ＭＳ Ｐゴシック" pitchFamily="34" charset="-128"/>
              </a:rPr>
              <a:t>   </a:t>
            </a:r>
            <a:r>
              <a:rPr lang="en-US" b="1" dirty="0">
                <a:ea typeface="ＭＳ Ｐゴシック" pitchFamily="34" charset="-128"/>
              </a:rPr>
              <a:t>(Pi – MC)/Pi = -1/</a:t>
            </a:r>
            <a:r>
              <a:rPr lang="en-US" b="1" dirty="0" err="1">
                <a:ea typeface="ＭＳ Ｐゴシック" pitchFamily="34" charset="-128"/>
              </a:rPr>
              <a:t>Ei</a:t>
            </a:r>
            <a:r>
              <a:rPr lang="en-US" b="1" dirty="0">
                <a:ea typeface="ＭＳ Ｐゴシック" pitchFamily="34" charset="-128"/>
              </a:rPr>
              <a:t>  i = 1,2,3...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A6966FA-57F3-884B-FE97-18D534A6F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067800" cy="1143000"/>
          </a:xfrm>
        </p:spPr>
        <p:txBody>
          <a:bodyPr/>
          <a:lstStyle/>
          <a:p>
            <a:r>
              <a:rPr lang="en-US" altLang="en-US" sz="3600" b="1"/>
              <a:t>Conditions necessary to price discriminate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E62DE-1493-A3FC-897C-F47EDFD60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Seller must be able to estimate different group’s demand/elasticities</a:t>
            </a:r>
          </a:p>
          <a:p>
            <a:pPr marL="0" indent="0">
              <a:buFontTx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Seller must have some degree of market power (the more the better)</a:t>
            </a: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b="1" i="1" dirty="0">
                <a:ea typeface="ＭＳ Ｐゴシック" pitchFamily="34" charset="-128"/>
              </a:rPr>
              <a:t>No resale</a:t>
            </a:r>
            <a:r>
              <a:rPr lang="en-US" b="1" dirty="0">
                <a:ea typeface="ＭＳ Ｐゴシック" pitchFamily="34" charset="-128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D3C829A-C9F9-EF85-495C-0515B899E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-242888"/>
            <a:ext cx="9296400" cy="1143001"/>
          </a:xfrm>
        </p:spPr>
        <p:txBody>
          <a:bodyPr/>
          <a:lstStyle/>
          <a:p>
            <a:r>
              <a:rPr lang="en-US" altLang="en-US" sz="4000" b="1"/>
              <a:t>Conditions that make resale difficult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4AA02-A299-3C5A-E087-630782466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0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Goods of a personal nature</a:t>
            </a:r>
          </a:p>
          <a:p>
            <a:pPr marL="0" indent="0">
              <a:buFontTx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Contractual constraints prohibiting resale</a:t>
            </a: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Void warranties if good is resold</a:t>
            </a:r>
          </a:p>
          <a:p>
            <a:pPr marL="0" indent="0">
              <a:buFontTx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High transactions costs associated with resale (transportation, bureaucracy) </a:t>
            </a:r>
          </a:p>
        </p:txBody>
      </p:sp>
      <p:pic>
        <p:nvPicPr>
          <p:cNvPr id="61444" name="Picture 4" descr="Boy in Blue Scrub Suit Holding Blue Plastic Bottle">
            <a:extLst>
              <a:ext uri="{FF2B5EF4-FFF2-40B4-BE49-F238E27FC236}">
                <a16:creationId xmlns:a16="http://schemas.microsoft.com/office/drawing/2014/main" id="{DCE550AA-C3BD-706B-9487-CDE2F60C7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900113"/>
            <a:ext cx="28606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0" descr="Three-year manufacturer's warranty for all end products">
            <a:extLst>
              <a:ext uri="{FF2B5EF4-FFF2-40B4-BE49-F238E27FC236}">
                <a16:creationId xmlns:a16="http://schemas.microsoft.com/office/drawing/2014/main" id="{1E4C29B4-48ED-9339-B47C-492DEE161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3335338"/>
            <a:ext cx="25161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ED1447DC-1A84-02C0-D7D0-13109F2BFBB0}"/>
              </a:ext>
            </a:extLst>
          </p:cNvPr>
          <p:cNvSpPr/>
          <p:nvPr/>
        </p:nvSpPr>
        <p:spPr bwMode="auto">
          <a:xfrm>
            <a:off x="6495256" y="3185319"/>
            <a:ext cx="2133600" cy="2149475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10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D440433-27B3-E3AC-4E41-C950C651E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3600" b="1"/>
              <a:t>Conditions that make resale difficult (cont.)</a:t>
            </a:r>
            <a:endParaRPr lang="en-US" altLang="en-US" sz="3600"/>
          </a:p>
        </p:txBody>
      </p:sp>
      <p:pic>
        <p:nvPicPr>
          <p:cNvPr id="3" name="Picture 6" descr="Woman Using Silver Laptop">
            <a:extLst>
              <a:ext uri="{FF2B5EF4-FFF2-40B4-BE49-F238E27FC236}">
                <a16:creationId xmlns:a16="http://schemas.microsoft.com/office/drawing/2014/main" id="{E5753261-234D-BF28-26BF-6E0B99CB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2249488"/>
            <a:ext cx="6689725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LIUC Università Carlo Cattaneo - UnidTest">
            <a:extLst>
              <a:ext uri="{FF2B5EF4-FFF2-40B4-BE49-F238E27FC236}">
                <a16:creationId xmlns:a16="http://schemas.microsoft.com/office/drawing/2014/main" id="{4581DE30-ABAF-0A10-D700-A18EC154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4460875"/>
            <a:ext cx="146208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B3AC63-BC78-6927-F7D4-BDD72EF1E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4478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Personalize product with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F326ECC-E0F3-5F50-979F-678DA7637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altLang="en-US" b="1"/>
              <a:t>Part B: Predatory Pricing</a:t>
            </a:r>
          </a:p>
        </p:txBody>
      </p:sp>
      <p:pic>
        <p:nvPicPr>
          <p:cNvPr id="22531" name="Picture 2" descr="Tiger Above Green Grass during Day Time">
            <a:extLst>
              <a:ext uri="{FF2B5EF4-FFF2-40B4-BE49-F238E27FC236}">
                <a16:creationId xmlns:a16="http://schemas.microsoft.com/office/drawing/2014/main" id="{84D10485-7300-1079-2F2C-7121E87AD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" y="11811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A5FF42-3FDD-3DD6-6B7F-3CD482DA03C5}"/>
              </a:ext>
            </a:extLst>
          </p:cNvPr>
          <p:cNvSpPr/>
          <p:nvPr/>
        </p:nvSpPr>
        <p:spPr bwMode="auto">
          <a:xfrm>
            <a:off x="228600" y="152400"/>
            <a:ext cx="8610600" cy="6553200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8592C00B-C6BB-B497-B3E9-0BE49A80E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-122238"/>
            <a:ext cx="7772400" cy="1143001"/>
          </a:xfrm>
        </p:spPr>
        <p:txBody>
          <a:bodyPr/>
          <a:lstStyle/>
          <a:p>
            <a:r>
              <a:rPr lang="en-US" altLang="en-US" b="1"/>
              <a:t>Intention of Predation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C9C44-7B89-97D5-CD84-9143A5620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946150"/>
            <a:ext cx="86741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Predatory pricing occurs when a firm sets price </a:t>
            </a:r>
            <a:r>
              <a:rPr lang="en-US" altLang="en-US" sz="2800" i="1"/>
              <a:t>below cost</a:t>
            </a:r>
            <a:r>
              <a:rPr lang="en-US" altLang="en-US" sz="280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with the </a:t>
            </a:r>
            <a:r>
              <a:rPr lang="en-US" altLang="en-US" sz="2800" i="1" u="sng"/>
              <a:t>intention</a:t>
            </a:r>
            <a:r>
              <a:rPr lang="en-US" altLang="en-US" sz="2800" i="1"/>
              <a:t> of driving out competitors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/>
              <a:t> or would be entrants</a:t>
            </a:r>
          </a:p>
        </p:txBody>
      </p:sp>
      <p:pic>
        <p:nvPicPr>
          <p:cNvPr id="23557" name="Picture 5" descr="Price Cuts Concept Stock Photo, Picture And Royalty Free Image. Image  70694278.">
            <a:extLst>
              <a:ext uri="{FF2B5EF4-FFF2-40B4-BE49-F238E27FC236}">
                <a16:creationId xmlns:a16="http://schemas.microsoft.com/office/drawing/2014/main" id="{73BDA9BD-7060-611B-076A-841F3DFD3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3352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F72A4597-1BC7-05BD-45D3-385B66197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7000"/>
            <a:ext cx="937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http://www.lawyr.it/index.php?option=com_content&amp;view=article&amp;id=865:anti-dumping-measures&amp;catid=101&amp;Itemid=724</a:t>
            </a:r>
          </a:p>
        </p:txBody>
      </p:sp>
      <p:pic>
        <p:nvPicPr>
          <p:cNvPr id="23561" name="Picture 9">
            <a:extLst>
              <a:ext uri="{FF2B5EF4-FFF2-40B4-BE49-F238E27FC236}">
                <a16:creationId xmlns:a16="http://schemas.microsoft.com/office/drawing/2014/main" id="{0A613040-583D-02AA-3288-DF685B1BE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3100388"/>
            <a:ext cx="425608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45DC0-5467-9A14-B223-D117CCB9A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0538" y="2565400"/>
            <a:ext cx="18240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Dumping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E295278A-3EFF-6F98-53CE-707165203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Overview of Topic</a:t>
            </a:r>
          </a:p>
        </p:txBody>
      </p:sp>
      <p:sp>
        <p:nvSpPr>
          <p:cNvPr id="6147" name="Text Box 14">
            <a:extLst>
              <a:ext uri="{FF2B5EF4-FFF2-40B4-BE49-F238E27FC236}">
                <a16:creationId xmlns:a16="http://schemas.microsoft.com/office/drawing/2014/main" id="{B8484205-3EF3-996F-5169-B3CAD20C0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0"/>
            <a:ext cx="3921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  <a:latin typeface="Arial" panose="020B0604020202020204" pitchFamily="34" charset="0"/>
              </a:rPr>
              <a:t>Market structure: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Perfect competition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Monopolistic competition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Noncooperative oligopoly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Cooperative Oligopoly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Monopoly</a:t>
            </a:r>
          </a:p>
        </p:txBody>
      </p:sp>
      <p:sp>
        <p:nvSpPr>
          <p:cNvPr id="6148" name="Text Box 15">
            <a:extLst>
              <a:ext uri="{FF2B5EF4-FFF2-40B4-BE49-F238E27FC236}">
                <a16:creationId xmlns:a16="http://schemas.microsoft.com/office/drawing/2014/main" id="{AA713AC0-ACE1-C8B7-66D2-B435055BD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963" y="2286000"/>
            <a:ext cx="33401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9900"/>
                </a:solidFill>
                <a:latin typeface="Arial" panose="020B0604020202020204" pitchFamily="34" charset="0"/>
              </a:rPr>
              <a:t>FirmStrategy: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Pricing strategies: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Price taker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Price maker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Price discrimination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Predatory pricing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Two-part tariffs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Non-price strategies: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Product differentiation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Marketing/advert/branding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Vertical integration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Entry-deterrent strategies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Tie-Ins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Lobbying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Research &amp; development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Mergers and acquisitions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54430C4-8ED1-8BCE-ED35-C35BDABF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552450"/>
            <a:ext cx="5486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Arial" panose="020B0604020202020204" pitchFamily="34" charset="0"/>
              </a:rPr>
              <a:t>Government intervention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Regulation of entry, prices, investment, quality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Antitrust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Patents, copyright, trademarks</a:t>
            </a:r>
          </a:p>
        </p:txBody>
      </p:sp>
      <p:sp>
        <p:nvSpPr>
          <p:cNvPr id="6150" name="AutoShape 6">
            <a:extLst>
              <a:ext uri="{FF2B5EF4-FFF2-40B4-BE49-F238E27FC236}">
                <a16:creationId xmlns:a16="http://schemas.microsoft.com/office/drawing/2014/main" id="{640B1506-7782-86F6-25C0-B71AC6036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3128963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id="{3F9380CE-EEF4-90ED-C9C2-5B4BF25C6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3590925"/>
            <a:ext cx="990600" cy="228600"/>
          </a:xfrm>
          <a:prstGeom prst="leftArrow">
            <a:avLst>
              <a:gd name="adj1" fmla="val 50000"/>
              <a:gd name="adj2" fmla="val 108333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FAE69CD5-FDF1-CC9A-833D-1F6DA5927C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1905000"/>
            <a:ext cx="5334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9">
            <a:extLst>
              <a:ext uri="{FF2B5EF4-FFF2-40B4-BE49-F238E27FC236}">
                <a16:creationId xmlns:a16="http://schemas.microsoft.com/office/drawing/2014/main" id="{C8B62C02-002F-8BC9-FD4E-374274981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905000"/>
            <a:ext cx="7620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33986AD0-D2F4-AB61-20AE-8A38A84B0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687638"/>
            <a:ext cx="4222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FB44FC1F-1ED6-C64B-04DF-DE4B0300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3059113"/>
            <a:ext cx="4222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9E7BD130-B209-9F71-882A-29CCF20FB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345281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7A38E24C-F82C-B33E-801D-6BA94E86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798888"/>
            <a:ext cx="4206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28E5F3DA-05C3-06B8-722A-7D361DC6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338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C5DB1081-D0E8-871B-E53A-64BAE0972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128963"/>
            <a:ext cx="4143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C092D01B-BE17-2A8E-5C23-0CA2D422A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2873375"/>
            <a:ext cx="43656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B4EF31E9-B1FC-ECC6-A055-E5F095EAE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4959350"/>
            <a:ext cx="427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E200614E-7122-A7E2-EA4E-2073463A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699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1D55F88F-1136-EB2F-EC38-A05157114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5419725"/>
            <a:ext cx="4079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A346FE76-4C9A-E4D7-A0DC-547E9F4D3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5189538"/>
            <a:ext cx="4270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phic 24" descr="Star with solid fill">
            <a:extLst>
              <a:ext uri="{FF2B5EF4-FFF2-40B4-BE49-F238E27FC236}">
                <a16:creationId xmlns:a16="http://schemas.microsoft.com/office/drawing/2014/main" id="{0B848FB9-8A23-CE14-C96D-26E758522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3333750"/>
            <a:ext cx="4079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Graphic 27" descr="Star with solid fill">
            <a:extLst>
              <a:ext uri="{FF2B5EF4-FFF2-40B4-BE49-F238E27FC236}">
                <a16:creationId xmlns:a16="http://schemas.microsoft.com/office/drawing/2014/main" id="{2448149D-9A6D-7EF4-499E-982D310A3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36004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Graphic 28" descr="Star with solid fill">
            <a:extLst>
              <a:ext uri="{FF2B5EF4-FFF2-40B4-BE49-F238E27FC236}">
                <a16:creationId xmlns:a16="http://schemas.microsoft.com/office/drawing/2014/main" id="{9C84F577-5402-89A3-BDC4-47B3A21FB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9179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raphic 29" descr="Star with solid fill">
            <a:extLst>
              <a:ext uri="{FF2B5EF4-FFF2-40B4-BE49-F238E27FC236}">
                <a16:creationId xmlns:a16="http://schemas.microsoft.com/office/drawing/2014/main" id="{B475B1EA-A53C-B7A3-D0D9-FFC828E2F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5715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D12C0030-232C-CE62-73FA-A85AA3C8E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b="1"/>
              <a:t>Antitrust Standards for Predation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C8760-D3ED-9978-8555-BA43834C6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ea typeface="ＭＳ Ｐゴシック" pitchFamily="34" charset="-128"/>
              </a:rPr>
              <a:t>Predatory pricing (or dumping) is </a:t>
            </a:r>
            <a:r>
              <a:rPr lang="en-US" i="1" dirty="0">
                <a:ea typeface="ＭＳ Ｐゴシック" pitchFamily="34" charset="-128"/>
              </a:rPr>
              <a:t>illegal</a:t>
            </a:r>
            <a:r>
              <a:rPr lang="en-US" dirty="0">
                <a:ea typeface="ＭＳ Ｐゴシック" pitchFamily="34" charset="-128"/>
              </a:rPr>
              <a:t> under antitrust laws of many developed countries</a:t>
            </a:r>
          </a:p>
          <a:p>
            <a:pPr>
              <a:defRPr/>
            </a:pPr>
            <a:r>
              <a:rPr lang="en-US" b="1" dirty="0">
                <a:ea typeface="ＭＳ Ｐゴシック" pitchFamily="34" charset="-128"/>
              </a:rPr>
              <a:t>P &lt; AVC or &lt; MC for extended time is predatory</a:t>
            </a: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P &lt; ATC but &gt; AVC OK</a:t>
            </a: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Promotional sales OK</a:t>
            </a: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Sales to reduce inventory OK</a:t>
            </a: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Pricing below cost for start ups and to establish brand OK (Amazon and other tech company business models) </a:t>
            </a:r>
          </a:p>
        </p:txBody>
      </p:sp>
      <p:pic>
        <p:nvPicPr>
          <p:cNvPr id="24580" name="Picture 2" descr="Sale Cards on Beige Background">
            <a:extLst>
              <a:ext uri="{FF2B5EF4-FFF2-40B4-BE49-F238E27FC236}">
                <a16:creationId xmlns:a16="http://schemas.microsoft.com/office/drawing/2014/main" id="{C7AAD249-F1E7-4CB7-962C-4D854D8F2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2667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1E3ECA5-7E7F-2E28-BD66-828A9A699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33338"/>
            <a:ext cx="7772400" cy="1143000"/>
          </a:xfrm>
        </p:spPr>
        <p:txBody>
          <a:bodyPr/>
          <a:lstStyle/>
          <a:p>
            <a:r>
              <a:rPr lang="en-US" altLang="en-US" b="1"/>
              <a:t>Part C: Two-Part Tariffs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19648E-112E-B070-8320-BF4BD4ACC30E}"/>
              </a:ext>
            </a:extLst>
          </p:cNvPr>
          <p:cNvSpPr/>
          <p:nvPr/>
        </p:nvSpPr>
        <p:spPr bwMode="auto">
          <a:xfrm>
            <a:off x="304800" y="152400"/>
            <a:ext cx="8610600" cy="6476999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8A2D05-9C27-A657-B44A-12AB1A6C8DE4}"/>
              </a:ext>
            </a:extLst>
          </p:cNvPr>
          <p:cNvSpPr txBox="1"/>
          <p:nvPr/>
        </p:nvSpPr>
        <p:spPr>
          <a:xfrm>
            <a:off x="533400" y="1423367"/>
            <a:ext cx="468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Price has 2 components: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6EAD4-27BE-E281-5415-55BC8BF77F73}"/>
              </a:ext>
            </a:extLst>
          </p:cNvPr>
          <p:cNvSpPr txBox="1"/>
          <p:nvPr/>
        </p:nvSpPr>
        <p:spPr>
          <a:xfrm>
            <a:off x="533400" y="2319831"/>
            <a:ext cx="69429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ea typeface="ＭＳ Ｐゴシック" pitchFamily="34" charset="-128"/>
              </a:rPr>
              <a:t>Usage fee</a:t>
            </a:r>
            <a:r>
              <a:rPr lang="en-US" sz="3600" dirty="0">
                <a:ea typeface="ＭＳ Ｐゴシック" pitchFamily="34" charset="-128"/>
              </a:rPr>
              <a:t> tied to quantity consumed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CE0C6-741E-F4B1-201D-507E84A37BAD}"/>
              </a:ext>
            </a:extLst>
          </p:cNvPr>
          <p:cNvSpPr txBox="1"/>
          <p:nvPr/>
        </p:nvSpPr>
        <p:spPr>
          <a:xfrm>
            <a:off x="576106" y="4724400"/>
            <a:ext cx="54425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ＭＳ Ｐゴシック" pitchFamily="34" charset="-128"/>
              </a:rPr>
              <a:t>Fixed fee</a:t>
            </a:r>
            <a:r>
              <a:rPr lang="en-US" sz="3600" dirty="0">
                <a:ea typeface="ＭＳ Ｐゴシック" pitchFamily="34" charset="-128"/>
              </a:rPr>
              <a:t> unrelated to usage</a:t>
            </a:r>
          </a:p>
          <a:p>
            <a:endParaRPr lang="en-US" dirty="0"/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350C9EED-D397-B33C-F2DD-A582710E893D}"/>
              </a:ext>
            </a:extLst>
          </p:cNvPr>
          <p:cNvSpPr/>
          <p:nvPr/>
        </p:nvSpPr>
        <p:spPr bwMode="auto">
          <a:xfrm>
            <a:off x="3352800" y="3080107"/>
            <a:ext cx="1066800" cy="1219200"/>
          </a:xfrm>
          <a:prstGeom prst="mathPl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10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>
            <a:extLst>
              <a:ext uri="{FF2B5EF4-FFF2-40B4-BE49-F238E27FC236}">
                <a16:creationId xmlns:a16="http://schemas.microsoft.com/office/drawing/2014/main" id="{62973B13-5930-1694-FED3-12883D677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981200"/>
            <a:ext cx="2209800" cy="1828800"/>
          </a:xfrm>
          <a:prstGeom prst="rtTriangle">
            <a:avLst/>
          </a:prstGeom>
          <a:solidFill>
            <a:srgbClr val="33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2000">
              <a:solidFill>
                <a:schemeClr val="accent2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9299D8A3-A8A5-3B0A-4CAB-3036D8A3F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zh-CN" sz="2800"/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DCBD6694-56A6-A0A1-00A0-F6DEE63A2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zh-CN" sz="28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0CA0421-6B0F-730B-A6C1-33F239B51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altLang="zh-CN" sz="3200" b="1" dirty="0">
                <a:solidFill>
                  <a:schemeClr val="tx2"/>
                </a:solidFill>
                <a:ea typeface="宋体" pitchFamily="2" charset="-122"/>
              </a:rPr>
              <a:t>Two-Part Tariff to Capture Consumer Surplus</a:t>
            </a:r>
            <a:br>
              <a:rPr lang="en-US" altLang="zh-CN" sz="3200" b="1" dirty="0">
                <a:solidFill>
                  <a:schemeClr val="tx2"/>
                </a:solidFill>
                <a:ea typeface="宋体" pitchFamily="2" charset="-122"/>
              </a:rPr>
            </a:br>
            <a:endParaRPr lang="zh-CN" altLang="en-US" sz="32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6630" name="Rectangle 9">
            <a:extLst>
              <a:ext uri="{FF2B5EF4-FFF2-40B4-BE49-F238E27FC236}">
                <a16:creationId xmlns:a16="http://schemas.microsoft.com/office/drawing/2014/main" id="{42BB7B87-6E68-4F55-39CD-25A1A2354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1392238"/>
            <a:ext cx="969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Price</a:t>
            </a:r>
            <a:endParaRPr lang="zh-CN" altLang="en-US" sz="2400" b="1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6631" name="Rectangle 10">
            <a:extLst>
              <a:ext uri="{FF2B5EF4-FFF2-40B4-BE49-F238E27FC236}">
                <a16:creationId xmlns:a16="http://schemas.microsoft.com/office/drawing/2014/main" id="{EECECD0C-4CBE-E3E0-A120-0C3B3A840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8" y="3581400"/>
            <a:ext cx="331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Pu</a:t>
            </a:r>
          </a:p>
        </p:txBody>
      </p:sp>
      <p:sp>
        <p:nvSpPr>
          <p:cNvPr id="26632" name="Rectangle 11">
            <a:extLst>
              <a:ext uri="{FF2B5EF4-FFF2-40B4-BE49-F238E27FC236}">
                <a16:creationId xmlns:a16="http://schemas.microsoft.com/office/drawing/2014/main" id="{4890B6F7-C1C1-FC54-C279-331C70071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3" y="6083300"/>
            <a:ext cx="161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6633" name="Rectangle 12">
            <a:extLst>
              <a:ext uri="{FF2B5EF4-FFF2-40B4-BE49-F238E27FC236}">
                <a16:creationId xmlns:a16="http://schemas.microsoft.com/office/drawing/2014/main" id="{660B2D28-C15A-D871-2A78-CA8417DD8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096000"/>
            <a:ext cx="191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Quantity </a:t>
            </a:r>
            <a:endParaRPr lang="zh-CN" altLang="en-US" sz="2800" b="1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6634" name="Rectangle 13">
            <a:extLst>
              <a:ext uri="{FF2B5EF4-FFF2-40B4-BE49-F238E27FC236}">
                <a16:creationId xmlns:a16="http://schemas.microsoft.com/office/drawing/2014/main" id="{05C6C2C3-5FA1-AAC7-4194-3BA3C2177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913" y="6124575"/>
            <a:ext cx="360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Qu</a:t>
            </a:r>
          </a:p>
        </p:txBody>
      </p:sp>
      <p:sp>
        <p:nvSpPr>
          <p:cNvPr id="26635" name="Rectangle 18">
            <a:extLst>
              <a:ext uri="{FF2B5EF4-FFF2-40B4-BE49-F238E27FC236}">
                <a16:creationId xmlns:a16="http://schemas.microsoft.com/office/drawing/2014/main" id="{57F13785-EB3E-84F6-B8FC-46E983097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029200"/>
            <a:ext cx="137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Demand</a:t>
            </a:r>
            <a:r>
              <a:rPr lang="zh-CN" altLang="en-US" sz="24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6636" name="Line 20">
            <a:extLst>
              <a:ext uri="{FF2B5EF4-FFF2-40B4-BE49-F238E27FC236}">
                <a16:creationId xmlns:a16="http://schemas.microsoft.com/office/drawing/2014/main" id="{E419E20B-72FE-D06C-DD83-D9C01D771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981200"/>
            <a:ext cx="3803650" cy="31353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Freeform 21">
            <a:extLst>
              <a:ext uri="{FF2B5EF4-FFF2-40B4-BE49-F238E27FC236}">
                <a16:creationId xmlns:a16="http://schemas.microsoft.com/office/drawing/2014/main" id="{CF41DA2A-E167-5592-0695-AEC118426ABB}"/>
              </a:ext>
            </a:extLst>
          </p:cNvPr>
          <p:cNvSpPr>
            <a:spLocks/>
          </p:cNvSpPr>
          <p:nvPr/>
        </p:nvSpPr>
        <p:spPr bwMode="auto">
          <a:xfrm>
            <a:off x="2284413" y="1700213"/>
            <a:ext cx="5548312" cy="4364037"/>
          </a:xfrm>
          <a:custGeom>
            <a:avLst/>
            <a:gdLst>
              <a:gd name="T0" fmla="*/ 0 w 3495"/>
              <a:gd name="T1" fmla="*/ 0 h 2749"/>
              <a:gd name="T2" fmla="*/ 0 w 3495"/>
              <a:gd name="T3" fmla="*/ 2147483646 h 2749"/>
              <a:gd name="T4" fmla="*/ 2147483646 w 3495"/>
              <a:gd name="T5" fmla="*/ 2147483646 h 2749"/>
              <a:gd name="T6" fmla="*/ 0 60000 65536"/>
              <a:gd name="T7" fmla="*/ 0 60000 65536"/>
              <a:gd name="T8" fmla="*/ 0 60000 65536"/>
              <a:gd name="T9" fmla="*/ 0 w 3495"/>
              <a:gd name="T10" fmla="*/ 0 h 2749"/>
              <a:gd name="T11" fmla="*/ 3495 w 3495"/>
              <a:gd name="T12" fmla="*/ 2749 h 27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95" h="2749">
                <a:moveTo>
                  <a:pt x="0" y="0"/>
                </a:moveTo>
                <a:lnTo>
                  <a:pt x="0" y="2748"/>
                </a:lnTo>
                <a:lnTo>
                  <a:pt x="3494" y="2748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Freeform 22">
            <a:extLst>
              <a:ext uri="{FF2B5EF4-FFF2-40B4-BE49-F238E27FC236}">
                <a16:creationId xmlns:a16="http://schemas.microsoft.com/office/drawing/2014/main" id="{0B8EFBF1-5E48-2A87-6FE3-33619387CDEE}"/>
              </a:ext>
            </a:extLst>
          </p:cNvPr>
          <p:cNvSpPr>
            <a:spLocks/>
          </p:cNvSpPr>
          <p:nvPr/>
        </p:nvSpPr>
        <p:spPr bwMode="auto">
          <a:xfrm>
            <a:off x="2241550" y="5676900"/>
            <a:ext cx="109538" cy="107950"/>
          </a:xfrm>
          <a:custGeom>
            <a:avLst/>
            <a:gdLst>
              <a:gd name="T0" fmla="*/ 2147483646 w 69"/>
              <a:gd name="T1" fmla="*/ 2147483646 h 68"/>
              <a:gd name="T2" fmla="*/ 2147483646 w 69"/>
              <a:gd name="T3" fmla="*/ 2147483646 h 68"/>
              <a:gd name="T4" fmla="*/ 2147483646 w 69"/>
              <a:gd name="T5" fmla="*/ 2147483646 h 68"/>
              <a:gd name="T6" fmla="*/ 2147483646 w 69"/>
              <a:gd name="T7" fmla="*/ 2147483646 h 68"/>
              <a:gd name="T8" fmla="*/ 2147483646 w 69"/>
              <a:gd name="T9" fmla="*/ 2147483646 h 68"/>
              <a:gd name="T10" fmla="*/ 2147483646 w 69"/>
              <a:gd name="T11" fmla="*/ 0 h 68"/>
              <a:gd name="T12" fmla="*/ 2147483646 w 69"/>
              <a:gd name="T13" fmla="*/ 0 h 68"/>
              <a:gd name="T14" fmla="*/ 2147483646 w 69"/>
              <a:gd name="T15" fmla="*/ 0 h 68"/>
              <a:gd name="T16" fmla="*/ 0 w 69"/>
              <a:gd name="T17" fmla="*/ 2147483646 h 68"/>
              <a:gd name="T18" fmla="*/ 0 w 69"/>
              <a:gd name="T19" fmla="*/ 2147483646 h 68"/>
              <a:gd name="T20" fmla="*/ 0 w 69"/>
              <a:gd name="T21" fmla="*/ 2147483646 h 68"/>
              <a:gd name="T22" fmla="*/ 2147483646 w 69"/>
              <a:gd name="T23" fmla="*/ 2147483646 h 68"/>
              <a:gd name="T24" fmla="*/ 2147483646 w 69"/>
              <a:gd name="T25" fmla="*/ 2147483646 h 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9"/>
              <a:gd name="T40" fmla="*/ 0 h 68"/>
              <a:gd name="T41" fmla="*/ 69 w 69"/>
              <a:gd name="T42" fmla="*/ 68 h 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9" h="68">
                <a:moveTo>
                  <a:pt x="40" y="67"/>
                </a:moveTo>
                <a:lnTo>
                  <a:pt x="54" y="67"/>
                </a:lnTo>
                <a:lnTo>
                  <a:pt x="68" y="53"/>
                </a:lnTo>
                <a:lnTo>
                  <a:pt x="68" y="40"/>
                </a:lnTo>
                <a:lnTo>
                  <a:pt x="68" y="14"/>
                </a:lnTo>
                <a:lnTo>
                  <a:pt x="54" y="0"/>
                </a:lnTo>
                <a:lnTo>
                  <a:pt x="40" y="0"/>
                </a:lnTo>
                <a:lnTo>
                  <a:pt x="14" y="0"/>
                </a:lnTo>
                <a:lnTo>
                  <a:pt x="0" y="14"/>
                </a:lnTo>
                <a:lnTo>
                  <a:pt x="0" y="40"/>
                </a:lnTo>
                <a:lnTo>
                  <a:pt x="0" y="53"/>
                </a:lnTo>
                <a:lnTo>
                  <a:pt x="14" y="67"/>
                </a:lnTo>
                <a:lnTo>
                  <a:pt x="40" y="67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Freeform 24">
            <a:extLst>
              <a:ext uri="{FF2B5EF4-FFF2-40B4-BE49-F238E27FC236}">
                <a16:creationId xmlns:a16="http://schemas.microsoft.com/office/drawing/2014/main" id="{78E1B38E-7ACE-88A2-0AD3-3A7AFF625652}"/>
              </a:ext>
            </a:extLst>
          </p:cNvPr>
          <p:cNvSpPr>
            <a:spLocks/>
          </p:cNvSpPr>
          <p:nvPr/>
        </p:nvSpPr>
        <p:spPr bwMode="auto">
          <a:xfrm>
            <a:off x="4498975" y="3784600"/>
            <a:ext cx="109538" cy="107950"/>
          </a:xfrm>
          <a:custGeom>
            <a:avLst/>
            <a:gdLst>
              <a:gd name="T0" fmla="*/ 2147483646 w 69"/>
              <a:gd name="T1" fmla="*/ 2147483646 h 68"/>
              <a:gd name="T2" fmla="*/ 2147483646 w 69"/>
              <a:gd name="T3" fmla="*/ 2147483646 h 68"/>
              <a:gd name="T4" fmla="*/ 2147483646 w 69"/>
              <a:gd name="T5" fmla="*/ 2147483646 h 68"/>
              <a:gd name="T6" fmla="*/ 2147483646 w 69"/>
              <a:gd name="T7" fmla="*/ 2147483646 h 68"/>
              <a:gd name="T8" fmla="*/ 2147483646 w 69"/>
              <a:gd name="T9" fmla="*/ 2147483646 h 68"/>
              <a:gd name="T10" fmla="*/ 2147483646 w 69"/>
              <a:gd name="T11" fmla="*/ 0 h 68"/>
              <a:gd name="T12" fmla="*/ 2147483646 w 69"/>
              <a:gd name="T13" fmla="*/ 0 h 68"/>
              <a:gd name="T14" fmla="*/ 2147483646 w 69"/>
              <a:gd name="T15" fmla="*/ 0 h 68"/>
              <a:gd name="T16" fmla="*/ 0 w 69"/>
              <a:gd name="T17" fmla="*/ 2147483646 h 68"/>
              <a:gd name="T18" fmla="*/ 0 w 69"/>
              <a:gd name="T19" fmla="*/ 2147483646 h 68"/>
              <a:gd name="T20" fmla="*/ 0 w 69"/>
              <a:gd name="T21" fmla="*/ 2147483646 h 68"/>
              <a:gd name="T22" fmla="*/ 2147483646 w 69"/>
              <a:gd name="T23" fmla="*/ 2147483646 h 68"/>
              <a:gd name="T24" fmla="*/ 2147483646 w 69"/>
              <a:gd name="T25" fmla="*/ 2147483646 h 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9"/>
              <a:gd name="T40" fmla="*/ 0 h 68"/>
              <a:gd name="T41" fmla="*/ 69 w 69"/>
              <a:gd name="T42" fmla="*/ 68 h 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9" h="68">
                <a:moveTo>
                  <a:pt x="40" y="67"/>
                </a:moveTo>
                <a:lnTo>
                  <a:pt x="54" y="53"/>
                </a:lnTo>
                <a:lnTo>
                  <a:pt x="68" y="40"/>
                </a:lnTo>
                <a:lnTo>
                  <a:pt x="68" y="27"/>
                </a:lnTo>
                <a:lnTo>
                  <a:pt x="68" y="14"/>
                </a:lnTo>
                <a:lnTo>
                  <a:pt x="54" y="0"/>
                </a:lnTo>
                <a:lnTo>
                  <a:pt x="40" y="0"/>
                </a:lnTo>
                <a:lnTo>
                  <a:pt x="14" y="0"/>
                </a:lnTo>
                <a:lnTo>
                  <a:pt x="0" y="14"/>
                </a:lnTo>
                <a:lnTo>
                  <a:pt x="0" y="27"/>
                </a:lnTo>
                <a:lnTo>
                  <a:pt x="0" y="40"/>
                </a:lnTo>
                <a:lnTo>
                  <a:pt x="14" y="53"/>
                </a:lnTo>
                <a:lnTo>
                  <a:pt x="40" y="67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Freeform 26">
            <a:extLst>
              <a:ext uri="{FF2B5EF4-FFF2-40B4-BE49-F238E27FC236}">
                <a16:creationId xmlns:a16="http://schemas.microsoft.com/office/drawing/2014/main" id="{F3FBD365-C45E-EC16-BD3B-4D03309F822B}"/>
              </a:ext>
            </a:extLst>
          </p:cNvPr>
          <p:cNvSpPr>
            <a:spLocks/>
          </p:cNvSpPr>
          <p:nvPr/>
        </p:nvSpPr>
        <p:spPr bwMode="auto">
          <a:xfrm>
            <a:off x="6046788" y="5075238"/>
            <a:ext cx="109537" cy="107950"/>
          </a:xfrm>
          <a:custGeom>
            <a:avLst/>
            <a:gdLst>
              <a:gd name="T0" fmla="*/ 2147483646 w 69"/>
              <a:gd name="T1" fmla="*/ 2147483646 h 68"/>
              <a:gd name="T2" fmla="*/ 2147483646 w 69"/>
              <a:gd name="T3" fmla="*/ 2147483646 h 68"/>
              <a:gd name="T4" fmla="*/ 2147483646 w 69"/>
              <a:gd name="T5" fmla="*/ 2147483646 h 68"/>
              <a:gd name="T6" fmla="*/ 2147483646 w 69"/>
              <a:gd name="T7" fmla="*/ 2147483646 h 68"/>
              <a:gd name="T8" fmla="*/ 2147483646 w 69"/>
              <a:gd name="T9" fmla="*/ 2147483646 h 68"/>
              <a:gd name="T10" fmla="*/ 2147483646 w 69"/>
              <a:gd name="T11" fmla="*/ 0 h 68"/>
              <a:gd name="T12" fmla="*/ 2147483646 w 69"/>
              <a:gd name="T13" fmla="*/ 0 h 68"/>
              <a:gd name="T14" fmla="*/ 2147483646 w 69"/>
              <a:gd name="T15" fmla="*/ 0 h 68"/>
              <a:gd name="T16" fmla="*/ 0 w 69"/>
              <a:gd name="T17" fmla="*/ 2147483646 h 68"/>
              <a:gd name="T18" fmla="*/ 0 w 69"/>
              <a:gd name="T19" fmla="*/ 2147483646 h 68"/>
              <a:gd name="T20" fmla="*/ 0 w 69"/>
              <a:gd name="T21" fmla="*/ 2147483646 h 68"/>
              <a:gd name="T22" fmla="*/ 2147483646 w 69"/>
              <a:gd name="T23" fmla="*/ 2147483646 h 68"/>
              <a:gd name="T24" fmla="*/ 2147483646 w 69"/>
              <a:gd name="T25" fmla="*/ 2147483646 h 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9"/>
              <a:gd name="T40" fmla="*/ 0 h 68"/>
              <a:gd name="T41" fmla="*/ 69 w 69"/>
              <a:gd name="T42" fmla="*/ 68 h 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9" h="68">
                <a:moveTo>
                  <a:pt x="28" y="67"/>
                </a:moveTo>
                <a:lnTo>
                  <a:pt x="40" y="53"/>
                </a:lnTo>
                <a:lnTo>
                  <a:pt x="54" y="53"/>
                </a:lnTo>
                <a:lnTo>
                  <a:pt x="68" y="27"/>
                </a:lnTo>
                <a:lnTo>
                  <a:pt x="54" y="14"/>
                </a:lnTo>
                <a:lnTo>
                  <a:pt x="40" y="0"/>
                </a:lnTo>
                <a:lnTo>
                  <a:pt x="28" y="0"/>
                </a:lnTo>
                <a:lnTo>
                  <a:pt x="14" y="0"/>
                </a:lnTo>
                <a:lnTo>
                  <a:pt x="0" y="14"/>
                </a:lnTo>
                <a:lnTo>
                  <a:pt x="0" y="27"/>
                </a:lnTo>
                <a:lnTo>
                  <a:pt x="0" y="53"/>
                </a:lnTo>
                <a:lnTo>
                  <a:pt x="14" y="53"/>
                </a:lnTo>
                <a:lnTo>
                  <a:pt x="28" y="67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Freeform 27">
            <a:extLst>
              <a:ext uri="{FF2B5EF4-FFF2-40B4-BE49-F238E27FC236}">
                <a16:creationId xmlns:a16="http://schemas.microsoft.com/office/drawing/2014/main" id="{B4F2AE22-0E84-79E2-698B-FE09436125B0}"/>
              </a:ext>
            </a:extLst>
          </p:cNvPr>
          <p:cNvSpPr>
            <a:spLocks/>
          </p:cNvSpPr>
          <p:nvPr/>
        </p:nvSpPr>
        <p:spPr bwMode="auto">
          <a:xfrm>
            <a:off x="2241550" y="1871663"/>
            <a:ext cx="109538" cy="109537"/>
          </a:xfrm>
          <a:custGeom>
            <a:avLst/>
            <a:gdLst>
              <a:gd name="T0" fmla="*/ 2147483646 w 69"/>
              <a:gd name="T1" fmla="*/ 2147483646 h 69"/>
              <a:gd name="T2" fmla="*/ 2147483646 w 69"/>
              <a:gd name="T3" fmla="*/ 2147483646 h 69"/>
              <a:gd name="T4" fmla="*/ 2147483646 w 69"/>
              <a:gd name="T5" fmla="*/ 2147483646 h 69"/>
              <a:gd name="T6" fmla="*/ 2147483646 w 69"/>
              <a:gd name="T7" fmla="*/ 2147483646 h 69"/>
              <a:gd name="T8" fmla="*/ 2147483646 w 69"/>
              <a:gd name="T9" fmla="*/ 2147483646 h 69"/>
              <a:gd name="T10" fmla="*/ 2147483646 w 69"/>
              <a:gd name="T11" fmla="*/ 2147483646 h 69"/>
              <a:gd name="T12" fmla="*/ 2147483646 w 69"/>
              <a:gd name="T13" fmla="*/ 0 h 69"/>
              <a:gd name="T14" fmla="*/ 2147483646 w 69"/>
              <a:gd name="T15" fmla="*/ 2147483646 h 69"/>
              <a:gd name="T16" fmla="*/ 0 w 69"/>
              <a:gd name="T17" fmla="*/ 2147483646 h 69"/>
              <a:gd name="T18" fmla="*/ 0 w 69"/>
              <a:gd name="T19" fmla="*/ 2147483646 h 69"/>
              <a:gd name="T20" fmla="*/ 0 w 69"/>
              <a:gd name="T21" fmla="*/ 2147483646 h 69"/>
              <a:gd name="T22" fmla="*/ 2147483646 w 69"/>
              <a:gd name="T23" fmla="*/ 2147483646 h 69"/>
              <a:gd name="T24" fmla="*/ 2147483646 w 69"/>
              <a:gd name="T25" fmla="*/ 2147483646 h 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9"/>
              <a:gd name="T40" fmla="*/ 0 h 69"/>
              <a:gd name="T41" fmla="*/ 69 w 69"/>
              <a:gd name="T42" fmla="*/ 69 h 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9" h="69">
                <a:moveTo>
                  <a:pt x="40" y="68"/>
                </a:moveTo>
                <a:lnTo>
                  <a:pt x="54" y="68"/>
                </a:lnTo>
                <a:lnTo>
                  <a:pt x="68" y="54"/>
                </a:lnTo>
                <a:lnTo>
                  <a:pt x="68" y="41"/>
                </a:lnTo>
                <a:lnTo>
                  <a:pt x="68" y="27"/>
                </a:lnTo>
                <a:lnTo>
                  <a:pt x="54" y="14"/>
                </a:lnTo>
                <a:lnTo>
                  <a:pt x="40" y="0"/>
                </a:lnTo>
                <a:lnTo>
                  <a:pt x="14" y="14"/>
                </a:lnTo>
                <a:lnTo>
                  <a:pt x="0" y="27"/>
                </a:lnTo>
                <a:lnTo>
                  <a:pt x="0" y="41"/>
                </a:lnTo>
                <a:lnTo>
                  <a:pt x="0" y="54"/>
                </a:lnTo>
                <a:lnTo>
                  <a:pt x="14" y="68"/>
                </a:lnTo>
                <a:lnTo>
                  <a:pt x="40" y="6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2C81B30C-C98D-8524-902D-D180AFE25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3362325"/>
            <a:ext cx="15668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9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Fixed charge</a:t>
            </a:r>
          </a:p>
        </p:txBody>
      </p:sp>
      <p:cxnSp>
        <p:nvCxnSpPr>
          <p:cNvPr id="26643" name="Straight Connector 28">
            <a:extLst>
              <a:ext uri="{FF2B5EF4-FFF2-40B4-BE49-F238E27FC236}">
                <a16:creationId xmlns:a16="http://schemas.microsoft.com/office/drawing/2014/main" id="{4744631A-107D-D4D3-BCC3-6CE36487BB9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84413" y="3784600"/>
            <a:ext cx="4192587" cy="25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EC7AC8F-5154-770B-1714-B2B386E33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3484563"/>
            <a:ext cx="1630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</a:rPr>
              <a:t>Usage fee</a:t>
            </a:r>
          </a:p>
        </p:txBody>
      </p:sp>
      <p:cxnSp>
        <p:nvCxnSpPr>
          <p:cNvPr id="26645" name="Straight Arrow Connector 31">
            <a:extLst>
              <a:ext uri="{FF2B5EF4-FFF2-40B4-BE49-F238E27FC236}">
                <a16:creationId xmlns:a16="http://schemas.microsoft.com/office/drawing/2014/main" id="{D906FC08-86D9-DEF7-E25A-4492441754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54538" y="3838575"/>
            <a:ext cx="0" cy="2225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6" name="TextBox 32">
            <a:extLst>
              <a:ext uri="{FF2B5EF4-FFF2-40B4-BE49-F238E27FC236}">
                <a16:creationId xmlns:a16="http://schemas.microsoft.com/office/drawing/2014/main" id="{50D97C41-3C70-A26D-6BEC-AFAB1A253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0" y="3478213"/>
            <a:ext cx="741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MC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A9516C5-A4C4-7BA5-6A62-892E78828AE9}"/>
              </a:ext>
            </a:extLst>
          </p:cNvPr>
          <p:cNvSpPr txBox="1">
            <a:spLocks noChangeArrowheads="1"/>
          </p:cNvSpPr>
          <p:nvPr/>
        </p:nvSpPr>
        <p:spPr>
          <a:xfrm>
            <a:off x="142875" y="304800"/>
            <a:ext cx="885825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4000" b="1" kern="0" dirty="0">
                <a:solidFill>
                  <a:schemeClr val="tx1"/>
                </a:solidFill>
                <a:ea typeface="宋体" panose="02010600030101010101" pitchFamily="2" charset="-122"/>
              </a:rPr>
              <a:t>Part D:</a:t>
            </a:r>
            <a:r>
              <a:rPr lang="en-US" altLang="zh-CN" sz="4000" b="1" kern="0" dirty="0">
                <a:solidFill>
                  <a:srgbClr val="0070C0"/>
                </a:solidFill>
                <a:ea typeface="宋体" panose="02010600030101010101" pitchFamily="2" charset="-122"/>
              </a:rPr>
              <a:t> </a:t>
            </a:r>
          </a:p>
          <a:p>
            <a:pPr>
              <a:defRPr/>
            </a:pPr>
            <a:r>
              <a:rPr lang="en-US" altLang="zh-CN" sz="4000" b="1" kern="0" dirty="0">
                <a:solidFill>
                  <a:srgbClr val="0070C0"/>
                </a:solidFill>
                <a:ea typeface="宋体" panose="02010600030101010101" pitchFamily="2" charset="-122"/>
              </a:rPr>
              <a:t>Application </a:t>
            </a:r>
            <a:r>
              <a:rPr lang="en-US" altLang="zh-CN" sz="4000" b="1" kern="0" dirty="0">
                <a:solidFill>
                  <a:schemeClr val="tx1"/>
                </a:solidFill>
                <a:ea typeface="宋体" panose="02010600030101010101" pitchFamily="2" charset="-122"/>
              </a:rPr>
              <a:t>of Two- Part Tariffs</a:t>
            </a:r>
          </a:p>
          <a:p>
            <a:pPr>
              <a:defRPr/>
            </a:pPr>
            <a:endParaRPr lang="en-US" altLang="zh-CN" sz="4000" b="1" kern="0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4000" b="1" kern="0" dirty="0" err="1">
                <a:ea typeface="宋体" panose="02010600030101010101" pitchFamily="2" charset="-122"/>
              </a:rPr>
              <a:t>Utlility</a:t>
            </a:r>
            <a:r>
              <a:rPr lang="en-US" altLang="zh-CN" sz="4000" b="1" kern="0" dirty="0">
                <a:ea typeface="宋体" panose="02010600030101010101" pitchFamily="2" charset="-122"/>
              </a:rPr>
              <a:t> Industries</a:t>
            </a:r>
            <a:endParaRPr lang="zh-CN" altLang="en-US" sz="4000" b="1" kern="0" dirty="0">
              <a:ea typeface="黑体" panose="02010609060101010101" pitchFamily="49" charset="-122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18F579F-8E89-2499-BC30-60E141769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52925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2A87BF4D-AEE6-F343-1EEA-FEE0D3B0F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14825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2" descr="Person Washing Hands">
            <a:extLst>
              <a:ext uri="{FF2B5EF4-FFF2-40B4-BE49-F238E27FC236}">
                <a16:creationId xmlns:a16="http://schemas.microsoft.com/office/drawing/2014/main" id="{0B4BE1C5-F0F5-C4BD-2B63-FECA8BD89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14825"/>
            <a:ext cx="1752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93A788-C834-B348-B53E-F4539458ADB6}"/>
              </a:ext>
            </a:extLst>
          </p:cNvPr>
          <p:cNvSpPr/>
          <p:nvPr/>
        </p:nvSpPr>
        <p:spPr bwMode="auto">
          <a:xfrm>
            <a:off x="304800" y="152400"/>
            <a:ext cx="8534400" cy="6629400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71062414-D6D6-EAA0-355B-3E332F8EC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b="1"/>
              <a:t>Example of Two-Part Tariff in Electricity Bill</a:t>
            </a:r>
          </a:p>
        </p:txBody>
      </p:sp>
      <p:pic>
        <p:nvPicPr>
          <p:cNvPr id="28675" name="Picture 1">
            <a:extLst>
              <a:ext uri="{FF2B5EF4-FFF2-40B4-BE49-F238E27FC236}">
                <a16:creationId xmlns:a16="http://schemas.microsoft.com/office/drawing/2014/main" id="{46140E67-1EC3-43AB-0E15-5852DFC68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600200"/>
            <a:ext cx="86899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2">
            <a:extLst>
              <a:ext uri="{FF2B5EF4-FFF2-40B4-BE49-F238E27FC236}">
                <a16:creationId xmlns:a16="http://schemas.microsoft.com/office/drawing/2014/main" id="{9285CBA5-961C-3272-BF37-6601D8125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3" y="4495800"/>
            <a:ext cx="1001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FIXED FEE</a:t>
            </a:r>
          </a:p>
        </p:txBody>
      </p:sp>
      <p:sp>
        <p:nvSpPr>
          <p:cNvPr id="28677" name="TextBox 4">
            <a:extLst>
              <a:ext uri="{FF2B5EF4-FFF2-40B4-BE49-F238E27FC236}">
                <a16:creationId xmlns:a16="http://schemas.microsoft.com/office/drawing/2014/main" id="{E11616A1-2842-FCAC-0714-B75E59CF4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257800"/>
            <a:ext cx="1165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USAGE FEES</a:t>
            </a:r>
          </a:p>
        </p:txBody>
      </p:sp>
      <p:sp>
        <p:nvSpPr>
          <p:cNvPr id="28678" name="Left Brace 6">
            <a:extLst>
              <a:ext uri="{FF2B5EF4-FFF2-40B4-BE49-F238E27FC236}">
                <a16:creationId xmlns:a16="http://schemas.microsoft.com/office/drawing/2014/main" id="{BEBBB82C-9981-1C98-E128-2C23E82D0D60}"/>
              </a:ext>
            </a:extLst>
          </p:cNvPr>
          <p:cNvSpPr>
            <a:spLocks/>
          </p:cNvSpPr>
          <p:nvPr/>
        </p:nvSpPr>
        <p:spPr bwMode="auto">
          <a:xfrm>
            <a:off x="8229600" y="4772025"/>
            <a:ext cx="228600" cy="1247775"/>
          </a:xfrm>
          <a:prstGeom prst="leftBrace">
            <a:avLst>
              <a:gd name="adj1" fmla="val 8339"/>
              <a:gd name="adj2" fmla="val 50000"/>
            </a:avLst>
          </a:prstGeom>
          <a:noFill/>
          <a:ln w="1905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8679" name="TextBox 8">
            <a:extLst>
              <a:ext uri="{FF2B5EF4-FFF2-40B4-BE49-F238E27FC236}">
                <a16:creationId xmlns:a16="http://schemas.microsoft.com/office/drawing/2014/main" id="{C5C01773-D7A3-76CC-15CB-E915F61B6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6248400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99"/>
                </a:solidFill>
              </a:rPr>
              <a:t>TAXES</a:t>
            </a:r>
          </a:p>
        </p:txBody>
      </p:sp>
      <p:sp>
        <p:nvSpPr>
          <p:cNvPr id="28680" name="Left Brace 10">
            <a:extLst>
              <a:ext uri="{FF2B5EF4-FFF2-40B4-BE49-F238E27FC236}">
                <a16:creationId xmlns:a16="http://schemas.microsoft.com/office/drawing/2014/main" id="{57057505-E9DE-580C-D012-D34B2827C0E0}"/>
              </a:ext>
            </a:extLst>
          </p:cNvPr>
          <p:cNvSpPr>
            <a:spLocks/>
          </p:cNvSpPr>
          <p:nvPr/>
        </p:nvSpPr>
        <p:spPr bwMode="auto">
          <a:xfrm>
            <a:off x="8351838" y="6172200"/>
            <a:ext cx="106362" cy="331788"/>
          </a:xfrm>
          <a:prstGeom prst="leftBrace">
            <a:avLst>
              <a:gd name="adj1" fmla="val 8290"/>
              <a:gd name="adj2" fmla="val 50000"/>
            </a:avLst>
          </a:prstGeom>
          <a:noFill/>
          <a:ln w="19050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8681" name="Rectangle 11">
            <a:extLst>
              <a:ext uri="{FF2B5EF4-FFF2-40B4-BE49-F238E27FC236}">
                <a16:creationId xmlns:a16="http://schemas.microsoft.com/office/drawing/2014/main" id="{089DFB1E-A32D-8C7E-6E2B-9C10A08DC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752600"/>
            <a:ext cx="18288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93E05EF1-ADC5-9786-8DE6-709E79ADE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562600"/>
            <a:ext cx="4191000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C13AED0-8359-B6D9-C14C-5C2006D49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99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tx2"/>
                </a:solidFill>
                <a:ea typeface="宋体" panose="02010600030101010101" pitchFamily="2" charset="-122"/>
              </a:rPr>
              <a:t>Two-Part Tariffs in Utility Industries</a:t>
            </a:r>
          </a:p>
          <a:p>
            <a:pPr algn="ctr">
              <a:spcBef>
                <a:spcPct val="0"/>
              </a:spcBef>
              <a:buFontTx/>
              <a:buNone/>
            </a:pPr>
            <a:br>
              <a:rPr lang="en-US" altLang="zh-CN" b="1">
                <a:solidFill>
                  <a:schemeClr val="tx2"/>
                </a:solidFill>
                <a:ea typeface="宋体" panose="02010600030101010101" pitchFamily="2" charset="-122"/>
              </a:rPr>
            </a:br>
            <a:endParaRPr lang="en-US" altLang="zh-CN" b="1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9700" name="Freeform 3">
            <a:extLst>
              <a:ext uri="{FF2B5EF4-FFF2-40B4-BE49-F238E27FC236}">
                <a16:creationId xmlns:a16="http://schemas.microsoft.com/office/drawing/2014/main" id="{CDE17E51-9B9B-591A-92F4-1EAA89D37D3B}"/>
              </a:ext>
            </a:extLst>
          </p:cNvPr>
          <p:cNvSpPr>
            <a:spLocks/>
          </p:cNvSpPr>
          <p:nvPr/>
        </p:nvSpPr>
        <p:spPr bwMode="auto">
          <a:xfrm>
            <a:off x="914400" y="1981200"/>
            <a:ext cx="7086600" cy="4429125"/>
          </a:xfrm>
          <a:custGeom>
            <a:avLst/>
            <a:gdLst>
              <a:gd name="T0" fmla="*/ 0 w 4873"/>
              <a:gd name="T1" fmla="*/ 0 h 3462"/>
              <a:gd name="T2" fmla="*/ 0 w 4873"/>
              <a:gd name="T3" fmla="*/ 2147483646 h 3462"/>
              <a:gd name="T4" fmla="*/ 2147483646 w 4873"/>
              <a:gd name="T5" fmla="*/ 2147483646 h 3462"/>
              <a:gd name="T6" fmla="*/ 0 60000 65536"/>
              <a:gd name="T7" fmla="*/ 0 60000 65536"/>
              <a:gd name="T8" fmla="*/ 0 60000 65536"/>
              <a:gd name="T9" fmla="*/ 0 w 4873"/>
              <a:gd name="T10" fmla="*/ 0 h 3462"/>
              <a:gd name="T11" fmla="*/ 4873 w 4873"/>
              <a:gd name="T12" fmla="*/ 3462 h 34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73" h="3462">
                <a:moveTo>
                  <a:pt x="0" y="0"/>
                </a:moveTo>
                <a:lnTo>
                  <a:pt x="0" y="3461"/>
                </a:lnTo>
                <a:lnTo>
                  <a:pt x="4872" y="3461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1" name="Group 4">
            <a:extLst>
              <a:ext uri="{FF2B5EF4-FFF2-40B4-BE49-F238E27FC236}">
                <a16:creationId xmlns:a16="http://schemas.microsoft.com/office/drawing/2014/main" id="{9DD04162-3F95-87DA-1275-1D391FE18AA4}"/>
              </a:ext>
            </a:extLst>
          </p:cNvPr>
          <p:cNvGrpSpPr>
            <a:grpSpLocks/>
          </p:cNvGrpSpPr>
          <p:nvPr/>
        </p:nvGrpSpPr>
        <p:grpSpPr bwMode="auto">
          <a:xfrm rot="-277143">
            <a:off x="1143000" y="2362200"/>
            <a:ext cx="7542213" cy="3429000"/>
            <a:chOff x="720" y="1440"/>
            <a:chExt cx="4751" cy="2160"/>
          </a:xfrm>
        </p:grpSpPr>
        <p:sp>
          <p:nvSpPr>
            <p:cNvPr id="29720" name="Freeform 5">
              <a:extLst>
                <a:ext uri="{FF2B5EF4-FFF2-40B4-BE49-F238E27FC236}">
                  <a16:creationId xmlns:a16="http://schemas.microsoft.com/office/drawing/2014/main" id="{1C8E9B8C-0041-36BA-69AF-CDA363D63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" y="1440"/>
              <a:ext cx="3840" cy="2160"/>
            </a:xfrm>
            <a:custGeom>
              <a:avLst/>
              <a:gdLst>
                <a:gd name="T0" fmla="*/ 0 w 3840"/>
                <a:gd name="T1" fmla="*/ 0 h 2160"/>
                <a:gd name="T2" fmla="*/ 48 w 3840"/>
                <a:gd name="T3" fmla="*/ 336 h 2160"/>
                <a:gd name="T4" fmla="*/ 144 w 3840"/>
                <a:gd name="T5" fmla="*/ 672 h 2160"/>
                <a:gd name="T6" fmla="*/ 384 w 3840"/>
                <a:gd name="T7" fmla="*/ 1056 h 2160"/>
                <a:gd name="T8" fmla="*/ 768 w 3840"/>
                <a:gd name="T9" fmla="*/ 1392 h 2160"/>
                <a:gd name="T10" fmla="*/ 1200 w 3840"/>
                <a:gd name="T11" fmla="*/ 1632 h 2160"/>
                <a:gd name="T12" fmla="*/ 2112 w 3840"/>
                <a:gd name="T13" fmla="*/ 1968 h 2160"/>
                <a:gd name="T14" fmla="*/ 3072 w 3840"/>
                <a:gd name="T15" fmla="*/ 2112 h 2160"/>
                <a:gd name="T16" fmla="*/ 3840 w 3840"/>
                <a:gd name="T17" fmla="*/ 2160 h 2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40"/>
                <a:gd name="T28" fmla="*/ 0 h 2160"/>
                <a:gd name="T29" fmla="*/ 3840 w 3840"/>
                <a:gd name="T30" fmla="*/ 2160 h 2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40" h="2160">
                  <a:moveTo>
                    <a:pt x="0" y="0"/>
                  </a:moveTo>
                  <a:cubicBezTo>
                    <a:pt x="12" y="112"/>
                    <a:pt x="24" y="224"/>
                    <a:pt x="48" y="336"/>
                  </a:cubicBezTo>
                  <a:cubicBezTo>
                    <a:pt x="72" y="448"/>
                    <a:pt x="88" y="552"/>
                    <a:pt x="144" y="672"/>
                  </a:cubicBezTo>
                  <a:cubicBezTo>
                    <a:pt x="200" y="792"/>
                    <a:pt x="280" y="936"/>
                    <a:pt x="384" y="1056"/>
                  </a:cubicBezTo>
                  <a:cubicBezTo>
                    <a:pt x="488" y="1176"/>
                    <a:pt x="632" y="1296"/>
                    <a:pt x="768" y="1392"/>
                  </a:cubicBezTo>
                  <a:cubicBezTo>
                    <a:pt x="904" y="1488"/>
                    <a:pt x="976" y="1536"/>
                    <a:pt x="1200" y="1632"/>
                  </a:cubicBezTo>
                  <a:cubicBezTo>
                    <a:pt x="1424" y="1728"/>
                    <a:pt x="1800" y="1888"/>
                    <a:pt x="2112" y="1968"/>
                  </a:cubicBezTo>
                  <a:cubicBezTo>
                    <a:pt x="2424" y="2048"/>
                    <a:pt x="2784" y="2080"/>
                    <a:pt x="3072" y="2112"/>
                  </a:cubicBezTo>
                  <a:cubicBezTo>
                    <a:pt x="3360" y="2144"/>
                    <a:pt x="3600" y="2152"/>
                    <a:pt x="3840" y="216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Text Box 6">
              <a:extLst>
                <a:ext uri="{FF2B5EF4-FFF2-40B4-BE49-F238E27FC236}">
                  <a16:creationId xmlns:a16="http://schemas.microsoft.com/office/drawing/2014/main" id="{111E520C-854C-4A0D-6A5B-9959CDB10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7" y="3263"/>
              <a:ext cx="86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zh-CN" altLang="en-US" sz="2000" b="1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702" name="Rectangle 7">
            <a:extLst>
              <a:ext uri="{FF2B5EF4-FFF2-40B4-BE49-F238E27FC236}">
                <a16:creationId xmlns:a16="http://schemas.microsoft.com/office/drawing/2014/main" id="{A52011A2-C6C3-12FD-E176-6A7159F31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248400"/>
            <a:ext cx="968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600" b="1">
                <a:ea typeface="宋体" panose="02010600030101010101" pitchFamily="2" charset="-122"/>
              </a:rPr>
              <a:t>Output/hr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2000" b="1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1600" b="1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2400" b="1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000" b="1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9703" name="Rectangle 8">
            <a:extLst>
              <a:ext uri="{FF2B5EF4-FFF2-40B4-BE49-F238E27FC236}">
                <a16:creationId xmlns:a16="http://schemas.microsoft.com/office/drawing/2014/main" id="{1E938DDD-91D4-D2D8-6D5A-CAF653888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95400"/>
            <a:ext cx="965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/>
              <a:t>Price/unit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2000" b="1"/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 b="1">
              <a:ea typeface="宋体" panose="02010600030101010101" pitchFamily="2" charset="-122"/>
            </a:endParaRPr>
          </a:p>
        </p:txBody>
      </p:sp>
      <p:sp>
        <p:nvSpPr>
          <p:cNvPr id="29704" name="Rectangle 9">
            <a:extLst>
              <a:ext uri="{FF2B5EF4-FFF2-40B4-BE49-F238E27FC236}">
                <a16:creationId xmlns:a16="http://schemas.microsoft.com/office/drawing/2014/main" id="{2E7BF093-BF39-64D7-31EE-B99E8BD5F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00800"/>
            <a:ext cx="1619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A570A19C-01E9-1166-C122-89DCF0F4B6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5715000"/>
            <a:ext cx="58674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7A043796-81D2-1803-74EF-04F19E4BE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2438400"/>
            <a:ext cx="426720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9DBF3420-7599-9614-79F3-809E1222B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715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  <a:ea typeface="宋体" panose="02010600030101010101" pitchFamily="2" charset="-122"/>
              </a:rPr>
              <a:t>MC</a:t>
            </a:r>
            <a:endParaRPr lang="zh-CN" altLang="en-US" sz="2400" b="1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ACDB6C5A-731A-E632-7941-6D4444851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867400"/>
            <a:ext cx="0" cy="5334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AF39CB07-BDA0-3C12-C416-77F86ED97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365875"/>
            <a:ext cx="1350963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  <a:ea typeface="宋体" panose="02010600030101010101" pitchFamily="2" charset="-122"/>
              </a:rPr>
              <a:t>Q</a:t>
            </a:r>
            <a:r>
              <a:rPr lang="en-US" altLang="zh-CN" sz="2400" b="1" baseline="-25000">
                <a:solidFill>
                  <a:schemeClr val="accent2"/>
                </a:solidFill>
                <a:ea typeface="宋体" panose="02010600030101010101" pitchFamily="2" charset="-122"/>
              </a:rPr>
              <a:t>U</a:t>
            </a: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F1414479-F98C-2ED8-5FF0-6092F83486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5562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8A1B92DF-3BC4-5E0C-19E4-3B0695A8E1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5638800"/>
            <a:ext cx="4191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B4A496C0-8EAB-FC19-B114-D3E533DBA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09800"/>
            <a:ext cx="1285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ea typeface="宋体" panose="02010600030101010101" pitchFamily="2" charset="-122"/>
              </a:rPr>
              <a:t>Demand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>
                <a:ea typeface="宋体" panose="02010600030101010101" pitchFamily="2" charset="-122"/>
              </a:rPr>
              <a:t>     </a:t>
            </a:r>
          </a:p>
        </p:txBody>
      </p:sp>
      <p:sp>
        <p:nvSpPr>
          <p:cNvPr id="29713" name="Text Box 18">
            <a:extLst>
              <a:ext uri="{FF2B5EF4-FFF2-40B4-BE49-F238E27FC236}">
                <a16:creationId xmlns:a16="http://schemas.microsoft.com/office/drawing/2014/main" id="{412C3FC4-5246-9123-B21E-9DD4F9158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1816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AC</a:t>
            </a:r>
            <a:endParaRPr lang="zh-CN" altLang="en-US" sz="2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F4893B2F-79B4-1230-7D9A-72A799244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4864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/>
              <a:t>FIXED  CHARGE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F8A61117-6AD8-B6C0-489E-7BB3D4F97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19200"/>
            <a:ext cx="65532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/>
              <a:t>Two-part tariff:</a:t>
            </a:r>
            <a:endParaRPr lang="en-US" altLang="zh-CN" sz="20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</a:rPr>
              <a:t>Usage charge P</a:t>
            </a:r>
            <a:r>
              <a:rPr lang="en-US" altLang="zh-CN" sz="2400" b="1" baseline="-25000">
                <a:solidFill>
                  <a:schemeClr val="accent2"/>
                </a:solidFill>
              </a:rPr>
              <a:t>U </a:t>
            </a:r>
            <a:r>
              <a:rPr lang="en-US" altLang="zh-CN" sz="2400" b="1">
                <a:solidFill>
                  <a:schemeClr val="accent2"/>
                </a:solidFill>
              </a:rPr>
              <a:t>= MC</a:t>
            </a:r>
            <a:endParaRPr lang="zh-CN" altLang="en-US" sz="2400" b="1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Fixed charge = [AC(Qu)-MC(Qu)] * Qu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24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>
                <a:ea typeface="宋体" panose="02010600030101010101" pitchFamily="2" charset="-122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28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1200" b="1">
              <a:solidFill>
                <a:srgbClr val="FF3300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    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0693E051-AAC5-CEDA-7642-1C8F191E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  <a:ea typeface="宋体" panose="02010600030101010101" pitchFamily="2" charset="-122"/>
              </a:rPr>
              <a:t>P</a:t>
            </a:r>
            <a:r>
              <a:rPr lang="en-US" altLang="zh-CN" sz="2400" b="1" baseline="-25000">
                <a:solidFill>
                  <a:schemeClr val="accent2"/>
                </a:solidFill>
                <a:ea typeface="宋体" panose="02010600030101010101" pitchFamily="2" charset="-122"/>
              </a:rPr>
              <a:t>U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815892D7-284D-2358-E945-142BC9B57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5334000"/>
            <a:ext cx="116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  </a:t>
            </a:r>
            <a:r>
              <a:rPr lang="en-US" altLang="zh-CN" sz="2000" b="1">
                <a:solidFill>
                  <a:srgbClr val="FF0000"/>
                </a:solidFill>
              </a:rPr>
              <a:t>AC(Q</a:t>
            </a:r>
            <a:r>
              <a:rPr lang="en-US" altLang="zh-CN" sz="2000" b="1" baseline="-25000">
                <a:solidFill>
                  <a:srgbClr val="FF0000"/>
                </a:solidFill>
              </a:rPr>
              <a:t>U</a:t>
            </a:r>
            <a:r>
              <a:rPr lang="en-US" altLang="zh-CN" sz="2000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4" name="Line 27">
            <a:extLst>
              <a:ext uri="{FF2B5EF4-FFF2-40B4-BE49-F238E27FC236}">
                <a16:creationId xmlns:a16="http://schemas.microsoft.com/office/drawing/2014/main" id="{81150612-F461-C669-EE70-83460A49AB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5867400"/>
            <a:ext cx="41910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Text Box 28">
            <a:extLst>
              <a:ext uri="{FF2B5EF4-FFF2-40B4-BE49-F238E27FC236}">
                <a16:creationId xmlns:a16="http://schemas.microsoft.com/office/drawing/2014/main" id="{BB58ABE5-AD33-6CC3-4B53-0B449A8D2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5" y="1412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8" grpId="0"/>
      <p:bldP spid="20" grpId="0"/>
      <p:bldP spid="21" grpId="0" build="allAtOnce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94D7F126-20C3-1A5A-F52B-1571B9A37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772400" cy="1143000"/>
          </a:xfrm>
        </p:spPr>
        <p:txBody>
          <a:bodyPr/>
          <a:lstStyle/>
          <a:p>
            <a:r>
              <a:rPr lang="en-US" altLang="zh-CN" sz="4000" b="1">
                <a:ea typeface="宋体" panose="02010600030101010101" pitchFamily="2" charset="-122"/>
              </a:rPr>
              <a:t>Part E: Non-Price Strategies</a:t>
            </a:r>
            <a:br>
              <a:rPr lang="en-US" altLang="zh-CN" sz="4000" b="1">
                <a:ea typeface="宋体" panose="02010600030101010101" pitchFamily="2" charset="-122"/>
              </a:rPr>
            </a:br>
            <a:br>
              <a:rPr lang="en-US" altLang="zh-CN" sz="4000" b="1">
                <a:ea typeface="宋体" panose="02010600030101010101" pitchFamily="2" charset="-122"/>
              </a:rPr>
            </a:br>
            <a:br>
              <a:rPr lang="en-US" altLang="zh-CN" sz="4000" b="1">
                <a:ea typeface="宋体" panose="02010600030101010101" pitchFamily="2" charset="-122"/>
              </a:rPr>
            </a:br>
            <a:r>
              <a:rPr lang="en-US" altLang="zh-CN" sz="4000" b="1">
                <a:ea typeface="宋体" panose="02010600030101010101" pitchFamily="2" charset="-122"/>
              </a:rPr>
              <a:t>Tie-Ins</a:t>
            </a:r>
            <a:br>
              <a:rPr lang="en-US" altLang="zh-CN" sz="4000" b="1">
                <a:ea typeface="宋体" panose="02010600030101010101" pitchFamily="2" charset="-122"/>
              </a:rPr>
            </a:br>
            <a:endParaRPr lang="zh-CN" altLang="en-US" sz="5400" b="1">
              <a:ea typeface="宋体" panose="02010600030101010101" pitchFamily="2" charset="-122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9D082889-E174-C3B5-2713-4714D66E3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0650"/>
            <a:ext cx="7848600" cy="6172200"/>
          </a:xfrm>
          <a:prstGeom prst="rect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30724" name="TextBox 2">
            <a:extLst>
              <a:ext uri="{FF2B5EF4-FFF2-40B4-BE49-F238E27FC236}">
                <a16:creationId xmlns:a16="http://schemas.microsoft.com/office/drawing/2014/main" id="{F3DD8D86-9C20-5DF6-F6CE-056C1657D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953125"/>
            <a:ext cx="457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70C0"/>
                </a:solidFill>
              </a:rPr>
              <a:t>© Anna P. Della Valle</a:t>
            </a:r>
            <a:endParaRPr lang="en-US" altLang="en-US" sz="16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0A3769B2-8628-DBA0-CF71-254F228B6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/>
              <a:t>Tie - 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A12A71-BD10-C627-D598-E1AB77C10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2286000"/>
            <a:ext cx="8058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When purchase of a product/service is </a:t>
            </a:r>
            <a:r>
              <a:rPr lang="en-US" altLang="en-US" sz="3600" i="1"/>
              <a:t>tied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i="1"/>
              <a:t> to</a:t>
            </a:r>
            <a:r>
              <a:rPr lang="en-US" altLang="en-US" sz="3600"/>
              <a:t> the purchase of </a:t>
            </a:r>
            <a:r>
              <a:rPr lang="en-US" altLang="en-US" sz="3600" i="1"/>
              <a:t>another</a:t>
            </a:r>
            <a:r>
              <a:rPr lang="en-US" altLang="en-US" sz="3600"/>
              <a:t> product/service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875751AB-73E5-C1BE-8524-C83A9ABE2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7772400" cy="1143000"/>
          </a:xfrm>
        </p:spPr>
        <p:txBody>
          <a:bodyPr/>
          <a:lstStyle/>
          <a:p>
            <a:r>
              <a:rPr lang="en-US" altLang="en-US" b="1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B55A7-EEDA-6598-95B9-D7E57AE096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4114800"/>
          </a:xfrm>
        </p:spPr>
        <p:txBody>
          <a:bodyPr/>
          <a:lstStyle/>
          <a:p>
            <a:r>
              <a:rPr lang="en-US" altLang="en-US"/>
              <a:t>Shoes and laces</a:t>
            </a:r>
          </a:p>
          <a:p>
            <a:endParaRPr lang="en-US" altLang="en-US"/>
          </a:p>
          <a:p>
            <a:r>
              <a:rPr lang="en-US" altLang="en-US"/>
              <a:t>Printers and ink cartridges</a:t>
            </a:r>
          </a:p>
          <a:p>
            <a:endParaRPr lang="en-US" altLang="en-US"/>
          </a:p>
          <a:p>
            <a:r>
              <a:rPr lang="en-US" altLang="en-US"/>
              <a:t>Phone and charger</a:t>
            </a:r>
          </a:p>
          <a:p>
            <a:endParaRPr lang="en-US" altLang="en-US"/>
          </a:p>
          <a:p>
            <a:r>
              <a:rPr lang="en-US" altLang="en-US"/>
              <a:t>PC operating system (Office) and peripherals (web browser, graphic package, visual/audio player)</a:t>
            </a:r>
          </a:p>
          <a:p>
            <a:endParaRPr lang="en-US" altLang="en-US"/>
          </a:p>
        </p:txBody>
      </p:sp>
      <p:pic>
        <p:nvPicPr>
          <p:cNvPr id="75778" name="Picture 2" descr="Shallow Focus Photography of Pair of Red Low-top Sneakers">
            <a:extLst>
              <a:ext uri="{FF2B5EF4-FFF2-40B4-BE49-F238E27FC236}">
                <a16:creationId xmlns:a16="http://schemas.microsoft.com/office/drawing/2014/main" id="{B64C10C4-5476-C3BE-8C2E-227E3718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38200"/>
            <a:ext cx="21526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 descr="Don't buy an Android phone in 2019 without this - Adsource">
            <a:extLst>
              <a:ext uri="{FF2B5EF4-FFF2-40B4-BE49-F238E27FC236}">
                <a16:creationId xmlns:a16="http://schemas.microsoft.com/office/drawing/2014/main" id="{E3A851F4-CDD6-61B6-0055-1CEF69A8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36888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D680CD83-F607-CA76-C7BD-17F2D39D0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9525"/>
            <a:ext cx="7772400" cy="1143000"/>
          </a:xfrm>
        </p:spPr>
        <p:txBody>
          <a:bodyPr/>
          <a:lstStyle/>
          <a:p>
            <a:r>
              <a:rPr lang="en-US" altLang="en-US" b="1"/>
              <a:t>Rationales for Tie-Ins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0FA72-47F4-362E-0606-992F664B0E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Convenience</a:t>
            </a:r>
          </a:p>
          <a:p>
            <a:r>
              <a:rPr lang="en-US" altLang="en-US"/>
              <a:t>Efficiency</a:t>
            </a:r>
          </a:p>
          <a:p>
            <a:r>
              <a:rPr lang="en-US" altLang="en-US"/>
              <a:t>Assure quality</a:t>
            </a:r>
          </a:p>
          <a:p>
            <a:r>
              <a:rPr lang="en-US" altLang="en-US"/>
              <a:t>Gain/expand market power</a:t>
            </a:r>
          </a:p>
          <a:p>
            <a:r>
              <a:rPr lang="en-US" altLang="en-US"/>
              <a:t>Increase sales/profits</a:t>
            </a:r>
          </a:p>
          <a:p>
            <a:r>
              <a:rPr lang="en-US" altLang="en-US"/>
              <a:t>Evade price controls/regulations</a:t>
            </a:r>
          </a:p>
          <a:p>
            <a:r>
              <a:rPr lang="en-US" altLang="en-US"/>
              <a:t>Cross subsidize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0974AB3-2BD5-C0B3-AD80-5012E2AAE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3350"/>
            <a:ext cx="7772400" cy="1143000"/>
          </a:xfrm>
        </p:spPr>
        <p:txBody>
          <a:bodyPr/>
          <a:lstStyle/>
          <a:p>
            <a:r>
              <a:rPr lang="en-US" altLang="en-US" b="1"/>
              <a:t>Part A: Price Discrimination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CE7C1-EAA2-CC49-D8F3-93C4A3071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2" y="1627913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Charging </a:t>
            </a:r>
            <a:r>
              <a:rPr lang="en-US" altLang="en-US" i="1" dirty="0"/>
              <a:t>different prices </a:t>
            </a:r>
            <a:r>
              <a:rPr lang="en-US" altLang="en-US" dirty="0"/>
              <a:t>to different consumers</a:t>
            </a:r>
          </a:p>
        </p:txBody>
      </p:sp>
      <p:pic>
        <p:nvPicPr>
          <p:cNvPr id="66562" name="Picture 2" descr="la mano sta girando un dado e cambia la direzione di una freccia che simboleggia che il prezzo sta scendendo (o viceversa) - prices foto e immagini stock">
            <a:extLst>
              <a:ext uri="{FF2B5EF4-FFF2-40B4-BE49-F238E27FC236}">
                <a16:creationId xmlns:a16="http://schemas.microsoft.com/office/drawing/2014/main" id="{1632F3F5-EE60-0E20-1924-2677FDFC7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71342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DD267E-F9E4-FC78-316E-E27C8CF2B0A8}"/>
              </a:ext>
            </a:extLst>
          </p:cNvPr>
          <p:cNvSpPr/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24C87D0-7770-FCF7-761B-D7A9C85E5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-258763"/>
            <a:ext cx="8458200" cy="1143001"/>
          </a:xfrm>
        </p:spPr>
        <p:txBody>
          <a:bodyPr/>
          <a:lstStyle/>
          <a:p>
            <a:r>
              <a:rPr lang="en-US" altLang="en-US" sz="4000" b="1"/>
              <a:t>Examples of Price Discrimination</a:t>
            </a:r>
          </a:p>
        </p:txBody>
      </p:sp>
      <p:pic>
        <p:nvPicPr>
          <p:cNvPr id="15" name="Picture 4" descr="sconto senior di vendita - senior discounts foto e immagini stock">
            <a:extLst>
              <a:ext uri="{FF2B5EF4-FFF2-40B4-BE49-F238E27FC236}">
                <a16:creationId xmlns:a16="http://schemas.microsoft.com/office/drawing/2014/main" id="{A028A642-16C1-210D-B60E-2BA3023CD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59" y="1421157"/>
            <a:ext cx="2484041" cy="165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people talking and toasting in a pub with the beers - happy hour foto e immagini stock">
            <a:extLst>
              <a:ext uri="{FF2B5EF4-FFF2-40B4-BE49-F238E27FC236}">
                <a16:creationId xmlns:a16="http://schemas.microsoft.com/office/drawing/2014/main" id="{D425BC28-6ADA-2D19-9E5A-E1DF41A4C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99" y="3145631"/>
            <a:ext cx="2484041" cy="165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14" descr="fumo di sigaretta - smoker foto e immagini stock">
            <a:extLst>
              <a:ext uri="{FF2B5EF4-FFF2-40B4-BE49-F238E27FC236}">
                <a16:creationId xmlns:a16="http://schemas.microsoft.com/office/drawing/2014/main" id="{9944B29F-06A1-8A06-8243-E3496CC63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99" y="4996800"/>
            <a:ext cx="2480501" cy="164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5B8D65-D33D-1C33-FB1B-C9723F214382}"/>
              </a:ext>
            </a:extLst>
          </p:cNvPr>
          <p:cNvSpPr txBox="1"/>
          <p:nvPr/>
        </p:nvSpPr>
        <p:spPr>
          <a:xfrm>
            <a:off x="266700" y="668789"/>
            <a:ext cx="5641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 discrimination can be based on: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10451A-36DB-F0D8-9994-6B5C3F98EA1C}"/>
              </a:ext>
            </a:extLst>
          </p:cNvPr>
          <p:cNvSpPr txBox="1"/>
          <p:nvPr/>
        </p:nvSpPr>
        <p:spPr>
          <a:xfrm>
            <a:off x="234567" y="1491714"/>
            <a:ext cx="5641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Age</a:t>
            </a:r>
            <a:r>
              <a:rPr lang="en-US" dirty="0"/>
              <a:t> (discounts to senior citizens)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5EBA8-5F93-C1A3-CBEF-A5C534F157E8}"/>
              </a:ext>
            </a:extLst>
          </p:cNvPr>
          <p:cNvSpPr txBox="1"/>
          <p:nvPr/>
        </p:nvSpPr>
        <p:spPr>
          <a:xfrm>
            <a:off x="251288" y="3162119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Sex</a:t>
            </a:r>
            <a:r>
              <a:rPr lang="en-US" dirty="0"/>
              <a:t> (free drinks to women during happy hour)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B52CE4-BA53-6E94-978C-8863B6F26E0C}"/>
              </a:ext>
            </a:extLst>
          </p:cNvPr>
          <p:cNvSpPr txBox="1"/>
          <p:nvPr/>
        </p:nvSpPr>
        <p:spPr>
          <a:xfrm>
            <a:off x="227223" y="5105400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Health</a:t>
            </a:r>
            <a:r>
              <a:rPr lang="en-US" dirty="0"/>
              <a:t> (higher insurance premiums for smokers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46C89C5-4DA1-3B08-4D43-27EA1D8EF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9144000" cy="1143000"/>
          </a:xfrm>
        </p:spPr>
        <p:txBody>
          <a:bodyPr/>
          <a:lstStyle/>
          <a:p>
            <a:r>
              <a:rPr lang="en-US" altLang="en-US" sz="4000" b="1"/>
              <a:t>Other forms of Price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D0D5F-0DF4-CC97-4A6B-CF35CF8B74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8991600" cy="4114800"/>
          </a:xfrm>
        </p:spPr>
        <p:txBody>
          <a:bodyPr/>
          <a:lstStyle/>
          <a:p>
            <a:r>
              <a:rPr lang="en-US" altLang="en-US"/>
              <a:t>Lower prices for informed customers </a:t>
            </a:r>
          </a:p>
          <a:p>
            <a:r>
              <a:rPr lang="en-US" altLang="en-US"/>
              <a:t>Promotional discounts (for first time buyers)</a:t>
            </a:r>
          </a:p>
          <a:p>
            <a:r>
              <a:rPr lang="en-US" altLang="en-US"/>
              <a:t>Cash and Carry</a:t>
            </a:r>
          </a:p>
          <a:p>
            <a:r>
              <a:rPr lang="en-US" altLang="en-US"/>
              <a:t>Quantity discounts</a:t>
            </a:r>
          </a:p>
          <a:p>
            <a:r>
              <a:rPr lang="en-US" altLang="en-US"/>
              <a:t>Quality discrimination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15F85658-704C-19A6-21F4-00DEFA18F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981200"/>
            <a:ext cx="2209800" cy="1828800"/>
          </a:xfrm>
          <a:prstGeom prst="rtTriangle">
            <a:avLst/>
          </a:prstGeom>
          <a:solidFill>
            <a:srgbClr val="33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2000">
              <a:solidFill>
                <a:schemeClr val="accent2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Rectangle 6">
            <a:extLst>
              <a:ext uri="{FF2B5EF4-FFF2-40B4-BE49-F238E27FC236}">
                <a16:creationId xmlns:a16="http://schemas.microsoft.com/office/drawing/2014/main" id="{4B3A09EA-73F9-516F-5141-F1AA29C11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zh-CN" sz="2800"/>
          </a:p>
        </p:txBody>
      </p:sp>
      <p:sp>
        <p:nvSpPr>
          <p:cNvPr id="10244" name="Rectangle 7">
            <a:extLst>
              <a:ext uri="{FF2B5EF4-FFF2-40B4-BE49-F238E27FC236}">
                <a16:creationId xmlns:a16="http://schemas.microsoft.com/office/drawing/2014/main" id="{4F1BF719-B717-F799-E0DD-93832D640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zh-CN" sz="280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3D0C525-D208-21FB-9AEA-A36ABAF34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altLang="zh-CN" b="1" dirty="0">
                <a:solidFill>
                  <a:schemeClr val="tx2"/>
                </a:solidFill>
                <a:ea typeface="宋体" pitchFamily="2" charset="-122"/>
              </a:rPr>
              <a:t>Competitive Market No Price Discrimination</a:t>
            </a:r>
            <a:br>
              <a:rPr lang="en-US" altLang="zh-CN" b="1" dirty="0">
                <a:solidFill>
                  <a:schemeClr val="tx2"/>
                </a:solidFill>
                <a:ea typeface="宋体" pitchFamily="2" charset="-122"/>
              </a:rPr>
            </a:br>
            <a:endParaRPr lang="zh-CN" altLang="en-US" sz="40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246" name="Rectangle 9">
            <a:extLst>
              <a:ext uri="{FF2B5EF4-FFF2-40B4-BE49-F238E27FC236}">
                <a16:creationId xmlns:a16="http://schemas.microsoft.com/office/drawing/2014/main" id="{5C7895D0-B81E-D348-E2EA-B5C70CC4B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1392238"/>
            <a:ext cx="969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Price</a:t>
            </a:r>
            <a:endParaRPr lang="zh-CN" altLang="en-US" sz="2400" b="1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247" name="Rectangle 10">
            <a:extLst>
              <a:ext uri="{FF2B5EF4-FFF2-40B4-BE49-F238E27FC236}">
                <a16:creationId xmlns:a16="http://schemas.microsoft.com/office/drawing/2014/main" id="{08C0AF34-A67D-D5BE-1B4C-2F323F8B1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3581400"/>
            <a:ext cx="328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P*</a:t>
            </a:r>
          </a:p>
        </p:txBody>
      </p:sp>
      <p:sp>
        <p:nvSpPr>
          <p:cNvPr id="10248" name="Rectangle 11">
            <a:extLst>
              <a:ext uri="{FF2B5EF4-FFF2-40B4-BE49-F238E27FC236}">
                <a16:creationId xmlns:a16="http://schemas.microsoft.com/office/drawing/2014/main" id="{021EB525-1AA1-1D3B-39D6-B9668F2F8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3" y="6083300"/>
            <a:ext cx="161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10249" name="Rectangle 12">
            <a:extLst>
              <a:ext uri="{FF2B5EF4-FFF2-40B4-BE49-F238E27FC236}">
                <a16:creationId xmlns:a16="http://schemas.microsoft.com/office/drawing/2014/main" id="{5D136C78-DD45-7E90-A611-B53EF7D56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096000"/>
            <a:ext cx="191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Quantity </a:t>
            </a:r>
            <a:endParaRPr lang="zh-CN" altLang="en-US" sz="2800" b="1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250" name="Rectangle 13">
            <a:extLst>
              <a:ext uri="{FF2B5EF4-FFF2-40B4-BE49-F238E27FC236}">
                <a16:creationId xmlns:a16="http://schemas.microsoft.com/office/drawing/2014/main" id="{C3502DB1-C0F7-0722-38BE-B4ACB7986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6124575"/>
            <a:ext cx="3571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Q*</a:t>
            </a:r>
          </a:p>
        </p:txBody>
      </p:sp>
      <p:sp>
        <p:nvSpPr>
          <p:cNvPr id="10251" name="Freeform 14">
            <a:extLst>
              <a:ext uri="{FF2B5EF4-FFF2-40B4-BE49-F238E27FC236}">
                <a16:creationId xmlns:a16="http://schemas.microsoft.com/office/drawing/2014/main" id="{D47246D7-3434-CA23-8C22-84EFCF652240}"/>
              </a:ext>
            </a:extLst>
          </p:cNvPr>
          <p:cNvSpPr>
            <a:spLocks/>
          </p:cNvSpPr>
          <p:nvPr/>
        </p:nvSpPr>
        <p:spPr bwMode="auto">
          <a:xfrm>
            <a:off x="2305050" y="3827463"/>
            <a:ext cx="2259013" cy="2236787"/>
          </a:xfrm>
          <a:custGeom>
            <a:avLst/>
            <a:gdLst>
              <a:gd name="T0" fmla="*/ 0 w 1423"/>
              <a:gd name="T1" fmla="*/ 0 h 1409"/>
              <a:gd name="T2" fmla="*/ 2147483646 w 1423"/>
              <a:gd name="T3" fmla="*/ 0 h 1409"/>
              <a:gd name="T4" fmla="*/ 2147483646 w 1423"/>
              <a:gd name="T5" fmla="*/ 2147483646 h 1409"/>
              <a:gd name="T6" fmla="*/ 0 60000 65536"/>
              <a:gd name="T7" fmla="*/ 0 60000 65536"/>
              <a:gd name="T8" fmla="*/ 0 60000 65536"/>
              <a:gd name="T9" fmla="*/ 0 w 1423"/>
              <a:gd name="T10" fmla="*/ 0 h 1409"/>
              <a:gd name="T11" fmla="*/ 1423 w 1423"/>
              <a:gd name="T12" fmla="*/ 1409 h 14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3" h="1409">
                <a:moveTo>
                  <a:pt x="0" y="0"/>
                </a:moveTo>
                <a:lnTo>
                  <a:pt x="1422" y="0"/>
                </a:lnTo>
                <a:lnTo>
                  <a:pt x="1422" y="1408"/>
                </a:lnTo>
              </a:path>
            </a:pathLst>
          </a:custGeom>
          <a:noFill/>
          <a:ln w="38100">
            <a:solidFill>
              <a:srgbClr val="FC0128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Rectangle 16">
            <a:extLst>
              <a:ext uri="{FF2B5EF4-FFF2-40B4-BE49-F238E27FC236}">
                <a16:creationId xmlns:a16="http://schemas.microsoft.com/office/drawing/2014/main" id="{0177EB32-8E03-F9DF-928A-E9CBFDA0A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09800"/>
            <a:ext cx="11572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Supply</a:t>
            </a:r>
            <a:r>
              <a:rPr lang="zh-CN" altLang="en-US" sz="28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0253" name="Rectangle 18">
            <a:extLst>
              <a:ext uri="{FF2B5EF4-FFF2-40B4-BE49-F238E27FC236}">
                <a16:creationId xmlns:a16="http://schemas.microsoft.com/office/drawing/2014/main" id="{83604E9B-AE9E-CE2C-C3EA-52910742F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029200"/>
            <a:ext cx="137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Demand</a:t>
            </a:r>
            <a:r>
              <a:rPr lang="zh-CN" altLang="en-US" sz="24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0254" name="Line 19">
            <a:extLst>
              <a:ext uri="{FF2B5EF4-FFF2-40B4-BE49-F238E27FC236}">
                <a16:creationId xmlns:a16="http://schemas.microsoft.com/office/drawing/2014/main" id="{8563CFCA-4737-3B26-1042-E92B44180A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9175" y="2540000"/>
            <a:ext cx="3798888" cy="31988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20">
            <a:extLst>
              <a:ext uri="{FF2B5EF4-FFF2-40B4-BE49-F238E27FC236}">
                <a16:creationId xmlns:a16="http://schemas.microsoft.com/office/drawing/2014/main" id="{D51D746D-9CDC-B38E-89D2-2BCF73566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981200"/>
            <a:ext cx="3803650" cy="31353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Freeform 21">
            <a:extLst>
              <a:ext uri="{FF2B5EF4-FFF2-40B4-BE49-F238E27FC236}">
                <a16:creationId xmlns:a16="http://schemas.microsoft.com/office/drawing/2014/main" id="{AA428559-8E16-CAD4-02AB-69C17968677C}"/>
              </a:ext>
            </a:extLst>
          </p:cNvPr>
          <p:cNvSpPr>
            <a:spLocks/>
          </p:cNvSpPr>
          <p:nvPr/>
        </p:nvSpPr>
        <p:spPr bwMode="auto">
          <a:xfrm>
            <a:off x="2284413" y="1700213"/>
            <a:ext cx="5548312" cy="4364037"/>
          </a:xfrm>
          <a:custGeom>
            <a:avLst/>
            <a:gdLst>
              <a:gd name="T0" fmla="*/ 0 w 3495"/>
              <a:gd name="T1" fmla="*/ 0 h 2749"/>
              <a:gd name="T2" fmla="*/ 0 w 3495"/>
              <a:gd name="T3" fmla="*/ 2147483646 h 2749"/>
              <a:gd name="T4" fmla="*/ 2147483646 w 3495"/>
              <a:gd name="T5" fmla="*/ 2147483646 h 2749"/>
              <a:gd name="T6" fmla="*/ 0 60000 65536"/>
              <a:gd name="T7" fmla="*/ 0 60000 65536"/>
              <a:gd name="T8" fmla="*/ 0 60000 65536"/>
              <a:gd name="T9" fmla="*/ 0 w 3495"/>
              <a:gd name="T10" fmla="*/ 0 h 2749"/>
              <a:gd name="T11" fmla="*/ 3495 w 3495"/>
              <a:gd name="T12" fmla="*/ 2749 h 27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95" h="2749">
                <a:moveTo>
                  <a:pt x="0" y="0"/>
                </a:moveTo>
                <a:lnTo>
                  <a:pt x="0" y="2748"/>
                </a:lnTo>
                <a:lnTo>
                  <a:pt x="3494" y="2748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Freeform 22">
            <a:extLst>
              <a:ext uri="{FF2B5EF4-FFF2-40B4-BE49-F238E27FC236}">
                <a16:creationId xmlns:a16="http://schemas.microsoft.com/office/drawing/2014/main" id="{17D4E537-919D-9440-6B79-AC33988F8F68}"/>
              </a:ext>
            </a:extLst>
          </p:cNvPr>
          <p:cNvSpPr>
            <a:spLocks/>
          </p:cNvSpPr>
          <p:nvPr/>
        </p:nvSpPr>
        <p:spPr bwMode="auto">
          <a:xfrm>
            <a:off x="2241550" y="5676900"/>
            <a:ext cx="109538" cy="107950"/>
          </a:xfrm>
          <a:custGeom>
            <a:avLst/>
            <a:gdLst>
              <a:gd name="T0" fmla="*/ 2147483646 w 69"/>
              <a:gd name="T1" fmla="*/ 2147483646 h 68"/>
              <a:gd name="T2" fmla="*/ 2147483646 w 69"/>
              <a:gd name="T3" fmla="*/ 2147483646 h 68"/>
              <a:gd name="T4" fmla="*/ 2147483646 w 69"/>
              <a:gd name="T5" fmla="*/ 2147483646 h 68"/>
              <a:gd name="T6" fmla="*/ 2147483646 w 69"/>
              <a:gd name="T7" fmla="*/ 2147483646 h 68"/>
              <a:gd name="T8" fmla="*/ 2147483646 w 69"/>
              <a:gd name="T9" fmla="*/ 2147483646 h 68"/>
              <a:gd name="T10" fmla="*/ 2147483646 w 69"/>
              <a:gd name="T11" fmla="*/ 0 h 68"/>
              <a:gd name="T12" fmla="*/ 2147483646 w 69"/>
              <a:gd name="T13" fmla="*/ 0 h 68"/>
              <a:gd name="T14" fmla="*/ 2147483646 w 69"/>
              <a:gd name="T15" fmla="*/ 0 h 68"/>
              <a:gd name="T16" fmla="*/ 0 w 69"/>
              <a:gd name="T17" fmla="*/ 2147483646 h 68"/>
              <a:gd name="T18" fmla="*/ 0 w 69"/>
              <a:gd name="T19" fmla="*/ 2147483646 h 68"/>
              <a:gd name="T20" fmla="*/ 0 w 69"/>
              <a:gd name="T21" fmla="*/ 2147483646 h 68"/>
              <a:gd name="T22" fmla="*/ 2147483646 w 69"/>
              <a:gd name="T23" fmla="*/ 2147483646 h 68"/>
              <a:gd name="T24" fmla="*/ 2147483646 w 69"/>
              <a:gd name="T25" fmla="*/ 2147483646 h 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9"/>
              <a:gd name="T40" fmla="*/ 0 h 68"/>
              <a:gd name="T41" fmla="*/ 69 w 69"/>
              <a:gd name="T42" fmla="*/ 68 h 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9" h="68">
                <a:moveTo>
                  <a:pt x="40" y="67"/>
                </a:moveTo>
                <a:lnTo>
                  <a:pt x="54" y="67"/>
                </a:lnTo>
                <a:lnTo>
                  <a:pt x="68" y="53"/>
                </a:lnTo>
                <a:lnTo>
                  <a:pt x="68" y="40"/>
                </a:lnTo>
                <a:lnTo>
                  <a:pt x="68" y="14"/>
                </a:lnTo>
                <a:lnTo>
                  <a:pt x="54" y="0"/>
                </a:lnTo>
                <a:lnTo>
                  <a:pt x="40" y="0"/>
                </a:lnTo>
                <a:lnTo>
                  <a:pt x="14" y="0"/>
                </a:lnTo>
                <a:lnTo>
                  <a:pt x="0" y="14"/>
                </a:lnTo>
                <a:lnTo>
                  <a:pt x="0" y="40"/>
                </a:lnTo>
                <a:lnTo>
                  <a:pt x="0" y="53"/>
                </a:lnTo>
                <a:lnTo>
                  <a:pt x="14" y="67"/>
                </a:lnTo>
                <a:lnTo>
                  <a:pt x="40" y="67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Freeform 24">
            <a:extLst>
              <a:ext uri="{FF2B5EF4-FFF2-40B4-BE49-F238E27FC236}">
                <a16:creationId xmlns:a16="http://schemas.microsoft.com/office/drawing/2014/main" id="{F244836D-7A80-B481-1531-FBEF38E67D5A}"/>
              </a:ext>
            </a:extLst>
          </p:cNvPr>
          <p:cNvSpPr>
            <a:spLocks/>
          </p:cNvSpPr>
          <p:nvPr/>
        </p:nvSpPr>
        <p:spPr bwMode="auto">
          <a:xfrm>
            <a:off x="4498975" y="3784600"/>
            <a:ext cx="109538" cy="107950"/>
          </a:xfrm>
          <a:custGeom>
            <a:avLst/>
            <a:gdLst>
              <a:gd name="T0" fmla="*/ 2147483646 w 69"/>
              <a:gd name="T1" fmla="*/ 2147483646 h 68"/>
              <a:gd name="T2" fmla="*/ 2147483646 w 69"/>
              <a:gd name="T3" fmla="*/ 2147483646 h 68"/>
              <a:gd name="T4" fmla="*/ 2147483646 w 69"/>
              <a:gd name="T5" fmla="*/ 2147483646 h 68"/>
              <a:gd name="T6" fmla="*/ 2147483646 w 69"/>
              <a:gd name="T7" fmla="*/ 2147483646 h 68"/>
              <a:gd name="T8" fmla="*/ 2147483646 w 69"/>
              <a:gd name="T9" fmla="*/ 2147483646 h 68"/>
              <a:gd name="T10" fmla="*/ 2147483646 w 69"/>
              <a:gd name="T11" fmla="*/ 0 h 68"/>
              <a:gd name="T12" fmla="*/ 2147483646 w 69"/>
              <a:gd name="T13" fmla="*/ 0 h 68"/>
              <a:gd name="T14" fmla="*/ 2147483646 w 69"/>
              <a:gd name="T15" fmla="*/ 0 h 68"/>
              <a:gd name="T16" fmla="*/ 0 w 69"/>
              <a:gd name="T17" fmla="*/ 2147483646 h 68"/>
              <a:gd name="T18" fmla="*/ 0 w 69"/>
              <a:gd name="T19" fmla="*/ 2147483646 h 68"/>
              <a:gd name="T20" fmla="*/ 0 w 69"/>
              <a:gd name="T21" fmla="*/ 2147483646 h 68"/>
              <a:gd name="T22" fmla="*/ 2147483646 w 69"/>
              <a:gd name="T23" fmla="*/ 2147483646 h 68"/>
              <a:gd name="T24" fmla="*/ 2147483646 w 69"/>
              <a:gd name="T25" fmla="*/ 2147483646 h 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9"/>
              <a:gd name="T40" fmla="*/ 0 h 68"/>
              <a:gd name="T41" fmla="*/ 69 w 69"/>
              <a:gd name="T42" fmla="*/ 68 h 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9" h="68">
                <a:moveTo>
                  <a:pt x="40" y="67"/>
                </a:moveTo>
                <a:lnTo>
                  <a:pt x="54" y="53"/>
                </a:lnTo>
                <a:lnTo>
                  <a:pt x="68" y="40"/>
                </a:lnTo>
                <a:lnTo>
                  <a:pt x="68" y="27"/>
                </a:lnTo>
                <a:lnTo>
                  <a:pt x="68" y="14"/>
                </a:lnTo>
                <a:lnTo>
                  <a:pt x="54" y="0"/>
                </a:lnTo>
                <a:lnTo>
                  <a:pt x="40" y="0"/>
                </a:lnTo>
                <a:lnTo>
                  <a:pt x="14" y="0"/>
                </a:lnTo>
                <a:lnTo>
                  <a:pt x="0" y="14"/>
                </a:lnTo>
                <a:lnTo>
                  <a:pt x="0" y="27"/>
                </a:lnTo>
                <a:lnTo>
                  <a:pt x="0" y="40"/>
                </a:lnTo>
                <a:lnTo>
                  <a:pt x="14" y="53"/>
                </a:lnTo>
                <a:lnTo>
                  <a:pt x="40" y="67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Freeform 25">
            <a:extLst>
              <a:ext uri="{FF2B5EF4-FFF2-40B4-BE49-F238E27FC236}">
                <a16:creationId xmlns:a16="http://schemas.microsoft.com/office/drawing/2014/main" id="{770DEC43-E047-0D27-D7C7-A1BEF92C66BE}"/>
              </a:ext>
            </a:extLst>
          </p:cNvPr>
          <p:cNvSpPr>
            <a:spLocks/>
          </p:cNvSpPr>
          <p:nvPr/>
        </p:nvSpPr>
        <p:spPr bwMode="auto">
          <a:xfrm>
            <a:off x="6046788" y="2473325"/>
            <a:ext cx="109537" cy="107950"/>
          </a:xfrm>
          <a:custGeom>
            <a:avLst/>
            <a:gdLst>
              <a:gd name="T0" fmla="*/ 2147483646 w 69"/>
              <a:gd name="T1" fmla="*/ 2147483646 h 68"/>
              <a:gd name="T2" fmla="*/ 2147483646 w 69"/>
              <a:gd name="T3" fmla="*/ 2147483646 h 68"/>
              <a:gd name="T4" fmla="*/ 2147483646 w 69"/>
              <a:gd name="T5" fmla="*/ 2147483646 h 68"/>
              <a:gd name="T6" fmla="*/ 2147483646 w 69"/>
              <a:gd name="T7" fmla="*/ 2147483646 h 68"/>
              <a:gd name="T8" fmla="*/ 2147483646 w 69"/>
              <a:gd name="T9" fmla="*/ 2147483646 h 68"/>
              <a:gd name="T10" fmla="*/ 2147483646 w 69"/>
              <a:gd name="T11" fmla="*/ 2147483646 h 68"/>
              <a:gd name="T12" fmla="*/ 2147483646 w 69"/>
              <a:gd name="T13" fmla="*/ 0 h 68"/>
              <a:gd name="T14" fmla="*/ 2147483646 w 69"/>
              <a:gd name="T15" fmla="*/ 2147483646 h 68"/>
              <a:gd name="T16" fmla="*/ 0 w 69"/>
              <a:gd name="T17" fmla="*/ 2147483646 h 68"/>
              <a:gd name="T18" fmla="*/ 0 w 69"/>
              <a:gd name="T19" fmla="*/ 2147483646 h 68"/>
              <a:gd name="T20" fmla="*/ 0 w 69"/>
              <a:gd name="T21" fmla="*/ 2147483646 h 68"/>
              <a:gd name="T22" fmla="*/ 2147483646 w 69"/>
              <a:gd name="T23" fmla="*/ 2147483646 h 68"/>
              <a:gd name="T24" fmla="*/ 2147483646 w 69"/>
              <a:gd name="T25" fmla="*/ 2147483646 h 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9"/>
              <a:gd name="T40" fmla="*/ 0 h 68"/>
              <a:gd name="T41" fmla="*/ 69 w 69"/>
              <a:gd name="T42" fmla="*/ 68 h 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9" h="68">
                <a:moveTo>
                  <a:pt x="28" y="67"/>
                </a:moveTo>
                <a:lnTo>
                  <a:pt x="54" y="67"/>
                </a:lnTo>
                <a:lnTo>
                  <a:pt x="54" y="53"/>
                </a:lnTo>
                <a:lnTo>
                  <a:pt x="68" y="40"/>
                </a:lnTo>
                <a:lnTo>
                  <a:pt x="54" y="27"/>
                </a:lnTo>
                <a:lnTo>
                  <a:pt x="54" y="14"/>
                </a:lnTo>
                <a:lnTo>
                  <a:pt x="28" y="0"/>
                </a:lnTo>
                <a:lnTo>
                  <a:pt x="14" y="14"/>
                </a:lnTo>
                <a:lnTo>
                  <a:pt x="0" y="27"/>
                </a:lnTo>
                <a:lnTo>
                  <a:pt x="0" y="40"/>
                </a:lnTo>
                <a:lnTo>
                  <a:pt x="0" y="53"/>
                </a:lnTo>
                <a:lnTo>
                  <a:pt x="14" y="67"/>
                </a:lnTo>
                <a:lnTo>
                  <a:pt x="28" y="67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Freeform 26">
            <a:extLst>
              <a:ext uri="{FF2B5EF4-FFF2-40B4-BE49-F238E27FC236}">
                <a16:creationId xmlns:a16="http://schemas.microsoft.com/office/drawing/2014/main" id="{B3E72B70-D9FD-6ECD-0FEE-5EA551470951}"/>
              </a:ext>
            </a:extLst>
          </p:cNvPr>
          <p:cNvSpPr>
            <a:spLocks/>
          </p:cNvSpPr>
          <p:nvPr/>
        </p:nvSpPr>
        <p:spPr bwMode="auto">
          <a:xfrm>
            <a:off x="6046788" y="5075238"/>
            <a:ext cx="109537" cy="107950"/>
          </a:xfrm>
          <a:custGeom>
            <a:avLst/>
            <a:gdLst>
              <a:gd name="T0" fmla="*/ 2147483646 w 69"/>
              <a:gd name="T1" fmla="*/ 2147483646 h 68"/>
              <a:gd name="T2" fmla="*/ 2147483646 w 69"/>
              <a:gd name="T3" fmla="*/ 2147483646 h 68"/>
              <a:gd name="T4" fmla="*/ 2147483646 w 69"/>
              <a:gd name="T5" fmla="*/ 2147483646 h 68"/>
              <a:gd name="T6" fmla="*/ 2147483646 w 69"/>
              <a:gd name="T7" fmla="*/ 2147483646 h 68"/>
              <a:gd name="T8" fmla="*/ 2147483646 w 69"/>
              <a:gd name="T9" fmla="*/ 2147483646 h 68"/>
              <a:gd name="T10" fmla="*/ 2147483646 w 69"/>
              <a:gd name="T11" fmla="*/ 0 h 68"/>
              <a:gd name="T12" fmla="*/ 2147483646 w 69"/>
              <a:gd name="T13" fmla="*/ 0 h 68"/>
              <a:gd name="T14" fmla="*/ 2147483646 w 69"/>
              <a:gd name="T15" fmla="*/ 0 h 68"/>
              <a:gd name="T16" fmla="*/ 0 w 69"/>
              <a:gd name="T17" fmla="*/ 2147483646 h 68"/>
              <a:gd name="T18" fmla="*/ 0 w 69"/>
              <a:gd name="T19" fmla="*/ 2147483646 h 68"/>
              <a:gd name="T20" fmla="*/ 0 w 69"/>
              <a:gd name="T21" fmla="*/ 2147483646 h 68"/>
              <a:gd name="T22" fmla="*/ 2147483646 w 69"/>
              <a:gd name="T23" fmla="*/ 2147483646 h 68"/>
              <a:gd name="T24" fmla="*/ 2147483646 w 69"/>
              <a:gd name="T25" fmla="*/ 2147483646 h 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9"/>
              <a:gd name="T40" fmla="*/ 0 h 68"/>
              <a:gd name="T41" fmla="*/ 69 w 69"/>
              <a:gd name="T42" fmla="*/ 68 h 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9" h="68">
                <a:moveTo>
                  <a:pt x="28" y="67"/>
                </a:moveTo>
                <a:lnTo>
                  <a:pt x="40" y="53"/>
                </a:lnTo>
                <a:lnTo>
                  <a:pt x="54" y="53"/>
                </a:lnTo>
                <a:lnTo>
                  <a:pt x="68" y="27"/>
                </a:lnTo>
                <a:lnTo>
                  <a:pt x="54" y="14"/>
                </a:lnTo>
                <a:lnTo>
                  <a:pt x="40" y="0"/>
                </a:lnTo>
                <a:lnTo>
                  <a:pt x="28" y="0"/>
                </a:lnTo>
                <a:lnTo>
                  <a:pt x="14" y="0"/>
                </a:lnTo>
                <a:lnTo>
                  <a:pt x="0" y="14"/>
                </a:lnTo>
                <a:lnTo>
                  <a:pt x="0" y="27"/>
                </a:lnTo>
                <a:lnTo>
                  <a:pt x="0" y="53"/>
                </a:lnTo>
                <a:lnTo>
                  <a:pt x="14" y="53"/>
                </a:lnTo>
                <a:lnTo>
                  <a:pt x="28" y="67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Freeform 27">
            <a:extLst>
              <a:ext uri="{FF2B5EF4-FFF2-40B4-BE49-F238E27FC236}">
                <a16:creationId xmlns:a16="http://schemas.microsoft.com/office/drawing/2014/main" id="{122FFE3B-6883-FF6C-5A8C-6B9F328B7BA7}"/>
              </a:ext>
            </a:extLst>
          </p:cNvPr>
          <p:cNvSpPr>
            <a:spLocks/>
          </p:cNvSpPr>
          <p:nvPr/>
        </p:nvSpPr>
        <p:spPr bwMode="auto">
          <a:xfrm>
            <a:off x="2241550" y="1871663"/>
            <a:ext cx="109538" cy="109537"/>
          </a:xfrm>
          <a:custGeom>
            <a:avLst/>
            <a:gdLst>
              <a:gd name="T0" fmla="*/ 2147483646 w 69"/>
              <a:gd name="T1" fmla="*/ 2147483646 h 69"/>
              <a:gd name="T2" fmla="*/ 2147483646 w 69"/>
              <a:gd name="T3" fmla="*/ 2147483646 h 69"/>
              <a:gd name="T4" fmla="*/ 2147483646 w 69"/>
              <a:gd name="T5" fmla="*/ 2147483646 h 69"/>
              <a:gd name="T6" fmla="*/ 2147483646 w 69"/>
              <a:gd name="T7" fmla="*/ 2147483646 h 69"/>
              <a:gd name="T8" fmla="*/ 2147483646 w 69"/>
              <a:gd name="T9" fmla="*/ 2147483646 h 69"/>
              <a:gd name="T10" fmla="*/ 2147483646 w 69"/>
              <a:gd name="T11" fmla="*/ 2147483646 h 69"/>
              <a:gd name="T12" fmla="*/ 2147483646 w 69"/>
              <a:gd name="T13" fmla="*/ 0 h 69"/>
              <a:gd name="T14" fmla="*/ 2147483646 w 69"/>
              <a:gd name="T15" fmla="*/ 2147483646 h 69"/>
              <a:gd name="T16" fmla="*/ 0 w 69"/>
              <a:gd name="T17" fmla="*/ 2147483646 h 69"/>
              <a:gd name="T18" fmla="*/ 0 w 69"/>
              <a:gd name="T19" fmla="*/ 2147483646 h 69"/>
              <a:gd name="T20" fmla="*/ 0 w 69"/>
              <a:gd name="T21" fmla="*/ 2147483646 h 69"/>
              <a:gd name="T22" fmla="*/ 2147483646 w 69"/>
              <a:gd name="T23" fmla="*/ 2147483646 h 69"/>
              <a:gd name="T24" fmla="*/ 2147483646 w 69"/>
              <a:gd name="T25" fmla="*/ 2147483646 h 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9"/>
              <a:gd name="T40" fmla="*/ 0 h 69"/>
              <a:gd name="T41" fmla="*/ 69 w 69"/>
              <a:gd name="T42" fmla="*/ 69 h 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9" h="69">
                <a:moveTo>
                  <a:pt x="40" y="68"/>
                </a:moveTo>
                <a:lnTo>
                  <a:pt x="54" y="68"/>
                </a:lnTo>
                <a:lnTo>
                  <a:pt x="68" y="54"/>
                </a:lnTo>
                <a:lnTo>
                  <a:pt x="68" y="41"/>
                </a:lnTo>
                <a:lnTo>
                  <a:pt x="68" y="27"/>
                </a:lnTo>
                <a:lnTo>
                  <a:pt x="54" y="14"/>
                </a:lnTo>
                <a:lnTo>
                  <a:pt x="40" y="0"/>
                </a:lnTo>
                <a:lnTo>
                  <a:pt x="14" y="14"/>
                </a:lnTo>
                <a:lnTo>
                  <a:pt x="0" y="27"/>
                </a:lnTo>
                <a:lnTo>
                  <a:pt x="0" y="41"/>
                </a:lnTo>
                <a:lnTo>
                  <a:pt x="0" y="54"/>
                </a:lnTo>
                <a:lnTo>
                  <a:pt x="14" y="68"/>
                </a:lnTo>
                <a:lnTo>
                  <a:pt x="40" y="6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7A65A792-138A-5806-6C76-A7176085D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0"/>
            <a:ext cx="12303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9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Consumer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900" b="1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Surplus</a:t>
            </a:r>
            <a:endParaRPr lang="zh-CN" altLang="en-US" sz="1900" b="1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07410C-5FF2-619E-B25E-BACE3DBFD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052513"/>
            <a:ext cx="6405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Market clears at a </a:t>
            </a:r>
            <a:r>
              <a:rPr lang="en-US" altLang="en-US" sz="2800" u="sng"/>
              <a:t>single</a:t>
            </a:r>
            <a:r>
              <a:rPr lang="en-US" altLang="en-US" sz="2800"/>
              <a:t> price which is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/>
              <a:t>same</a:t>
            </a:r>
            <a:r>
              <a:rPr lang="en-US" altLang="en-US" sz="2800"/>
              <a:t> for all buyers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79D4CB-3B60-EAF7-18A0-ECED937ADDF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72000" y="2209800"/>
            <a:ext cx="166688" cy="1371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C66DC10-5D7C-3C07-D6AC-39A201B38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571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ea typeface="宋体" panose="02010600030101010101" pitchFamily="2" charset="-122"/>
              </a:rPr>
              <a:t>Monopoly Market No Price Discrimination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4D8D3DA-79D3-4485-4566-1C4B3769D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0" y="6484938"/>
            <a:ext cx="1179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Quantity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D80B2FD2-D190-7CB6-2E95-0B7E51EF8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484938"/>
            <a:ext cx="146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ahom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grpSp>
        <p:nvGrpSpPr>
          <p:cNvPr id="11269" name="Group 5">
            <a:extLst>
              <a:ext uri="{FF2B5EF4-FFF2-40B4-BE49-F238E27FC236}">
                <a16:creationId xmlns:a16="http://schemas.microsoft.com/office/drawing/2014/main" id="{CEB993D6-731D-E1B2-6E9F-AC5221172F7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447800"/>
            <a:ext cx="1371600" cy="882650"/>
            <a:chOff x="0" y="0"/>
            <a:chExt cx="864" cy="556"/>
          </a:xfrm>
        </p:grpSpPr>
        <p:sp>
          <p:nvSpPr>
            <p:cNvPr id="11287" name="Rectangle 6">
              <a:extLst>
                <a:ext uri="{FF2B5EF4-FFF2-40B4-BE49-F238E27FC236}">
                  <a16:creationId xmlns:a16="http://schemas.microsoft.com/office/drawing/2014/main" id="{9712D6A7-5785-6ADE-3F49-DBFB9660D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6683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defTabSz="6683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defTabSz="6683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defTabSz="6683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defTabSz="6683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 b="1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8" name="Rectangle 7">
              <a:extLst>
                <a:ext uri="{FF2B5EF4-FFF2-40B4-BE49-F238E27FC236}">
                  <a16:creationId xmlns:a16="http://schemas.microsoft.com/office/drawing/2014/main" id="{9B9C4F10-0DB6-4EF6-5A00-EBDE79C0D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" y="149"/>
              <a:ext cx="42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6683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defTabSz="6683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defTabSz="6683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defTabSz="6683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defTabSz="6683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Price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270" name="Freeform 8">
            <a:extLst>
              <a:ext uri="{FF2B5EF4-FFF2-40B4-BE49-F238E27FC236}">
                <a16:creationId xmlns:a16="http://schemas.microsoft.com/office/drawing/2014/main" id="{19F3C5A7-609C-B451-4DDE-F3C4FFC4B253}"/>
              </a:ext>
            </a:extLst>
          </p:cNvPr>
          <p:cNvSpPr>
            <a:spLocks/>
          </p:cNvSpPr>
          <p:nvPr/>
        </p:nvSpPr>
        <p:spPr bwMode="auto">
          <a:xfrm>
            <a:off x="2024063" y="1662113"/>
            <a:ext cx="6103937" cy="4802187"/>
          </a:xfrm>
          <a:custGeom>
            <a:avLst/>
            <a:gdLst>
              <a:gd name="T0" fmla="*/ 0 w 3845"/>
              <a:gd name="T1" fmla="*/ 0 h 3025"/>
              <a:gd name="T2" fmla="*/ 0 w 3845"/>
              <a:gd name="T3" fmla="*/ 2147483646 h 3025"/>
              <a:gd name="T4" fmla="*/ 2147483646 w 3845"/>
              <a:gd name="T5" fmla="*/ 2147483646 h 3025"/>
              <a:gd name="T6" fmla="*/ 0 60000 65536"/>
              <a:gd name="T7" fmla="*/ 0 60000 65536"/>
              <a:gd name="T8" fmla="*/ 0 60000 65536"/>
              <a:gd name="T9" fmla="*/ 0 w 3845"/>
              <a:gd name="T10" fmla="*/ 0 h 3025"/>
              <a:gd name="T11" fmla="*/ 3845 w 3845"/>
              <a:gd name="T12" fmla="*/ 3025 h 30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5" h="3025">
                <a:moveTo>
                  <a:pt x="0" y="0"/>
                </a:moveTo>
                <a:lnTo>
                  <a:pt x="0" y="3024"/>
                </a:lnTo>
                <a:lnTo>
                  <a:pt x="3844" y="3024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Rectangle 9">
            <a:extLst>
              <a:ext uri="{FF2B5EF4-FFF2-40B4-BE49-F238E27FC236}">
                <a16:creationId xmlns:a16="http://schemas.microsoft.com/office/drawing/2014/main" id="{8E7465A1-CFEC-5876-5B9E-077407EAE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5114925"/>
            <a:ext cx="1030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ahoma" panose="020B0604030504040204" pitchFamily="34" charset="0"/>
                <a:ea typeface="宋体" panose="02010600030101010101" pitchFamily="2" charset="-122"/>
              </a:rPr>
              <a:t>Demand </a:t>
            </a:r>
            <a:endParaRPr lang="zh-CN" altLang="en-US" sz="2400" b="1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272" name="Rectangle 10">
            <a:extLst>
              <a:ext uri="{FF2B5EF4-FFF2-40B4-BE49-F238E27FC236}">
                <a16:creationId xmlns:a16="http://schemas.microsoft.com/office/drawing/2014/main" id="{93452A96-FB9B-3A14-F4B5-1A29A49D5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2286000"/>
            <a:ext cx="1627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ahoma" panose="020B0604030504040204" pitchFamily="34" charset="0"/>
                <a:ea typeface="宋体" panose="02010600030101010101" pitchFamily="2" charset="-122"/>
              </a:rPr>
              <a:t>Marginal cost </a:t>
            </a:r>
            <a:endParaRPr lang="zh-CN" altLang="en-US" sz="2400" b="1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273" name="Rectangle 11">
            <a:extLst>
              <a:ext uri="{FF2B5EF4-FFF2-40B4-BE49-F238E27FC236}">
                <a16:creationId xmlns:a16="http://schemas.microsoft.com/office/drawing/2014/main" id="{99CDCCA8-80EC-A278-F7E4-D9030FE7B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50" y="6049963"/>
            <a:ext cx="208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68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ahoma" panose="020B0604030504040204" pitchFamily="34" charset="0"/>
                <a:ea typeface="宋体" panose="02010600030101010101" pitchFamily="2" charset="-122"/>
              </a:rPr>
              <a:t>Marginal revenue </a:t>
            </a:r>
            <a:endParaRPr lang="zh-CN" altLang="en-US" sz="2400" b="1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274" name="Line 15">
            <a:extLst>
              <a:ext uri="{FF2B5EF4-FFF2-40B4-BE49-F238E27FC236}">
                <a16:creationId xmlns:a16="http://schemas.microsoft.com/office/drawing/2014/main" id="{DB740E2C-817E-51F0-6564-74271D7892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84450" y="2667000"/>
            <a:ext cx="2514600" cy="3505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6">
            <a:extLst>
              <a:ext uri="{FF2B5EF4-FFF2-40B4-BE49-F238E27FC236}">
                <a16:creationId xmlns:a16="http://schemas.microsoft.com/office/drawing/2014/main" id="{5072C96D-B212-99A5-BE44-C54057ECC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0" y="1973263"/>
            <a:ext cx="4770438" cy="3273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7">
            <a:extLst>
              <a:ext uri="{FF2B5EF4-FFF2-40B4-BE49-F238E27FC236}">
                <a16:creationId xmlns:a16="http://schemas.microsoft.com/office/drawing/2014/main" id="{1888B21B-6584-96EE-178B-80ED609DD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0" y="1973263"/>
            <a:ext cx="3335338" cy="4294187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27">
            <a:extLst>
              <a:ext uri="{FF2B5EF4-FFF2-40B4-BE49-F238E27FC236}">
                <a16:creationId xmlns:a16="http://schemas.microsoft.com/office/drawing/2014/main" id="{1FE21848-E533-0BFE-B097-84A696755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50" y="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400">
              <a:ea typeface="宋体" panose="02010600030101010101" pitchFamily="2" charset="-122"/>
            </a:endParaRPr>
          </a:p>
        </p:txBody>
      </p:sp>
      <p:sp>
        <p:nvSpPr>
          <p:cNvPr id="11278" name="Text Box 31">
            <a:extLst>
              <a:ext uri="{FF2B5EF4-FFF2-40B4-BE49-F238E27FC236}">
                <a16:creationId xmlns:a16="http://schemas.microsoft.com/office/drawing/2014/main" id="{65D34A34-2A30-82D0-542A-42FA5B98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0"/>
            <a:ext cx="15351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ahoma" panose="020B0604030504040204" pitchFamily="34" charset="0"/>
                <a:ea typeface="宋体" panose="02010600030101010101" pitchFamily="2" charset="-122"/>
              </a:rPr>
              <a:t>P Monopoly</a:t>
            </a:r>
          </a:p>
          <a:p>
            <a:pPr>
              <a:spcBef>
                <a:spcPct val="0"/>
              </a:spcBef>
              <a:buFontTx/>
              <a:buNone/>
            </a:pPr>
            <a:endParaRPr lang="zh-CN" altLang="en-US" sz="2400" b="1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279" name="Rectangle 22">
            <a:extLst>
              <a:ext uri="{FF2B5EF4-FFF2-40B4-BE49-F238E27FC236}">
                <a16:creationId xmlns:a16="http://schemas.microsoft.com/office/drawing/2014/main" id="{908512BB-96F5-0A31-0256-826B0F6F1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403975"/>
            <a:ext cx="163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ahoma" panose="020B0604030504040204" pitchFamily="34" charset="0"/>
                <a:ea typeface="宋体" panose="02010600030101010101" pitchFamily="2" charset="-122"/>
              </a:rPr>
              <a:t>Q monopoly </a:t>
            </a:r>
            <a:endParaRPr lang="zh-CN" altLang="en-US" sz="2400" b="1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280" name="Line 23">
            <a:extLst>
              <a:ext uri="{FF2B5EF4-FFF2-40B4-BE49-F238E27FC236}">
                <a16:creationId xmlns:a16="http://schemas.microsoft.com/office/drawing/2014/main" id="{7B9226C0-00B6-2AA1-E911-750C07439D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4196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24">
            <a:extLst>
              <a:ext uri="{FF2B5EF4-FFF2-40B4-BE49-F238E27FC236}">
                <a16:creationId xmlns:a16="http://schemas.microsoft.com/office/drawing/2014/main" id="{45277D42-E185-E1FF-7FD8-55135B41DF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276600"/>
            <a:ext cx="0" cy="990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25">
            <a:extLst>
              <a:ext uri="{FF2B5EF4-FFF2-40B4-BE49-F238E27FC236}">
                <a16:creationId xmlns:a16="http://schemas.microsoft.com/office/drawing/2014/main" id="{24684CDD-4419-F5CD-4620-B47E8AE1E6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32766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Freeform 21">
            <a:extLst>
              <a:ext uri="{FF2B5EF4-FFF2-40B4-BE49-F238E27FC236}">
                <a16:creationId xmlns:a16="http://schemas.microsoft.com/office/drawing/2014/main" id="{4C089245-2F90-FA77-12F1-E8930094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267200"/>
            <a:ext cx="158750" cy="128588"/>
          </a:xfrm>
          <a:custGeom>
            <a:avLst/>
            <a:gdLst>
              <a:gd name="T0" fmla="*/ 2147483646 w 100"/>
              <a:gd name="T1" fmla="*/ 2147483646 h 81"/>
              <a:gd name="T2" fmla="*/ 2147483646 w 100"/>
              <a:gd name="T3" fmla="*/ 2147483646 h 81"/>
              <a:gd name="T4" fmla="*/ 2147483646 w 100"/>
              <a:gd name="T5" fmla="*/ 2147483646 h 81"/>
              <a:gd name="T6" fmla="*/ 2147483646 w 100"/>
              <a:gd name="T7" fmla="*/ 2147483646 h 81"/>
              <a:gd name="T8" fmla="*/ 2147483646 w 100"/>
              <a:gd name="T9" fmla="*/ 2147483646 h 81"/>
              <a:gd name="T10" fmla="*/ 2147483646 w 100"/>
              <a:gd name="T11" fmla="*/ 2147483646 h 81"/>
              <a:gd name="T12" fmla="*/ 2147483646 w 100"/>
              <a:gd name="T13" fmla="*/ 0 h 81"/>
              <a:gd name="T14" fmla="*/ 2147483646 w 100"/>
              <a:gd name="T15" fmla="*/ 2147483646 h 81"/>
              <a:gd name="T16" fmla="*/ 2147483646 w 100"/>
              <a:gd name="T17" fmla="*/ 2147483646 h 81"/>
              <a:gd name="T18" fmla="*/ 0 w 100"/>
              <a:gd name="T19" fmla="*/ 2147483646 h 81"/>
              <a:gd name="T20" fmla="*/ 2147483646 w 100"/>
              <a:gd name="T21" fmla="*/ 2147483646 h 81"/>
              <a:gd name="T22" fmla="*/ 2147483646 w 100"/>
              <a:gd name="T23" fmla="*/ 2147483646 h 81"/>
              <a:gd name="T24" fmla="*/ 2147483646 w 100"/>
              <a:gd name="T25" fmla="*/ 2147483646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"/>
              <a:gd name="T40" fmla="*/ 0 h 81"/>
              <a:gd name="T41" fmla="*/ 100 w 100"/>
              <a:gd name="T42" fmla="*/ 81 h 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" h="81">
                <a:moveTo>
                  <a:pt x="49" y="80"/>
                </a:moveTo>
                <a:lnTo>
                  <a:pt x="82" y="80"/>
                </a:lnTo>
                <a:lnTo>
                  <a:pt x="82" y="53"/>
                </a:lnTo>
                <a:lnTo>
                  <a:pt x="99" y="40"/>
                </a:lnTo>
                <a:lnTo>
                  <a:pt x="82" y="27"/>
                </a:lnTo>
                <a:lnTo>
                  <a:pt x="82" y="13"/>
                </a:lnTo>
                <a:lnTo>
                  <a:pt x="49" y="0"/>
                </a:lnTo>
                <a:lnTo>
                  <a:pt x="33" y="13"/>
                </a:lnTo>
                <a:lnTo>
                  <a:pt x="16" y="27"/>
                </a:lnTo>
                <a:lnTo>
                  <a:pt x="0" y="40"/>
                </a:lnTo>
                <a:lnTo>
                  <a:pt x="16" y="53"/>
                </a:lnTo>
                <a:lnTo>
                  <a:pt x="33" y="80"/>
                </a:lnTo>
                <a:lnTo>
                  <a:pt x="49" y="8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436B3F19-5B8C-275D-239E-060D29200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036763"/>
            <a:ext cx="1792288" cy="1209675"/>
          </a:xfrm>
          <a:prstGeom prst="rtTriangl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  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A31ECA-EDAF-8E58-7442-06067028E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1023938"/>
            <a:ext cx="8107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Monopolist charges </a:t>
            </a:r>
            <a:r>
              <a:rPr lang="en-US" altLang="en-US" sz="2800" u="sng"/>
              <a:t>same</a:t>
            </a:r>
            <a:r>
              <a:rPr lang="en-US" altLang="en-US" sz="2800"/>
              <a:t> profit max price to all buyers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40AC83-4583-7733-C1AD-58118C9067B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09800" y="1617663"/>
            <a:ext cx="2133600" cy="14303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6995419-C316-9496-F9AB-49E1ACA2A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Why Price Discriminate?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D20273-465B-FA1D-DCF8-5FC7A9EF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991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Increase revenue/profit by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i="1"/>
              <a:t>transferring some of the consumer surplus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from consumers to producers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6E39381-BCD9-73CD-5666-C1D47D9A0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143000"/>
          </a:xfrm>
        </p:spPr>
        <p:txBody>
          <a:bodyPr/>
          <a:lstStyle/>
          <a:p>
            <a:r>
              <a:rPr lang="en-US" altLang="en-US" b="1"/>
              <a:t>Perfect Price Discrimination:</a:t>
            </a:r>
            <a:br>
              <a:rPr lang="en-US" altLang="en-US" b="1"/>
            </a:br>
            <a:r>
              <a:rPr lang="en-US" altLang="en-US" sz="2400" b="1"/>
              <a:t>Charge different prices </a:t>
            </a:r>
            <a:r>
              <a:rPr lang="en-US" altLang="en-US" sz="2400" b="1" i="1"/>
              <a:t>based on willingness to pay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28F72234-D1F8-916C-A91D-D657C4B0B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8148" r="39999" b="24815"/>
          <a:stretch>
            <a:fillRect/>
          </a:stretch>
        </p:blipFill>
        <p:spPr bwMode="auto">
          <a:xfrm>
            <a:off x="533400" y="1998663"/>
            <a:ext cx="7693025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3509</TotalTime>
  <Words>877</Words>
  <Application>Microsoft Office PowerPoint</Application>
  <PresentationFormat>On-screen Show (4:3)</PresentationFormat>
  <Paragraphs>197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Times New Roman</vt:lpstr>
      <vt:lpstr>MS PGothic</vt:lpstr>
      <vt:lpstr>Arial</vt:lpstr>
      <vt:lpstr>宋体</vt:lpstr>
      <vt:lpstr>Symbol</vt:lpstr>
      <vt:lpstr>Tahoma</vt:lpstr>
      <vt:lpstr>黑体</vt:lpstr>
      <vt:lpstr>Blank Presentation</vt:lpstr>
      <vt:lpstr>LECTURE 11 SLIDES Strategic Firm Behavior </vt:lpstr>
      <vt:lpstr>PowerPoint Presentation</vt:lpstr>
      <vt:lpstr>Part A: Price Discrimination </vt:lpstr>
      <vt:lpstr>Examples of Price Discrimination</vt:lpstr>
      <vt:lpstr>Other forms of Price Discrimination</vt:lpstr>
      <vt:lpstr>PowerPoint Presentation</vt:lpstr>
      <vt:lpstr>PowerPoint Presentation</vt:lpstr>
      <vt:lpstr>Why Price Discriminate?</vt:lpstr>
      <vt:lpstr>Perfect Price Discrimination: Charge different prices based on willingness to pay</vt:lpstr>
      <vt:lpstr>Group Price Discrimination Charge different prices based on group’s demand/elasticity</vt:lpstr>
      <vt:lpstr>Example of Price Discrimination based on elasticity: Business Travel</vt:lpstr>
      <vt:lpstr>Example of price discrimination based on elasticity:  Movie theatre matinees</vt:lpstr>
      <vt:lpstr>Group Price Discrimination  to Maximize Profits</vt:lpstr>
      <vt:lpstr>Properties of Group Price Discrimination</vt:lpstr>
      <vt:lpstr>Conditions necessary to price discriminate</vt:lpstr>
      <vt:lpstr>Conditions that make resale difficult </vt:lpstr>
      <vt:lpstr>Conditions that make resale difficult (cont.)</vt:lpstr>
      <vt:lpstr>Part B: Predatory Pricing</vt:lpstr>
      <vt:lpstr>Intention of Predation</vt:lpstr>
      <vt:lpstr>Antitrust Standards for Predation</vt:lpstr>
      <vt:lpstr>Part C: Two-Part Tariffs</vt:lpstr>
      <vt:lpstr>PowerPoint Presentation</vt:lpstr>
      <vt:lpstr>PowerPoint Presentation</vt:lpstr>
      <vt:lpstr>Example of Two-Part Tariff in Electricity Bill</vt:lpstr>
      <vt:lpstr>PowerPoint Presentation</vt:lpstr>
      <vt:lpstr>Part E: Non-Price Strategies   Tie-Ins </vt:lpstr>
      <vt:lpstr>Tie - Ins</vt:lpstr>
      <vt:lpstr>Examples</vt:lpstr>
      <vt:lpstr>Rationales for Tie-Ins</vt:lpstr>
    </vt:vector>
  </TitlesOfParts>
  <Company>MSA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AND DEMAND</dc:title>
  <dc:creator>Pana</dc:creator>
  <cp:lastModifiedBy>Anna Della Valle</cp:lastModifiedBy>
  <cp:revision>135</cp:revision>
  <cp:lastPrinted>2001-12-10T21:46:41Z</cp:lastPrinted>
  <dcterms:created xsi:type="dcterms:W3CDTF">2001-11-13T13:50:06Z</dcterms:created>
  <dcterms:modified xsi:type="dcterms:W3CDTF">2024-12-09T02:20:28Z</dcterms:modified>
</cp:coreProperties>
</file>